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5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6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0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23.xml" ContentType="application/vnd.openxmlformats-officedocument.presentationml.notesSlide+xml"/>
  <Override PartName="/ppt/tags/tag43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69" r:id="rId3"/>
    <p:sldId id="338" r:id="rId4"/>
    <p:sldId id="285" r:id="rId5"/>
    <p:sldId id="286" r:id="rId6"/>
    <p:sldId id="291" r:id="rId7"/>
    <p:sldId id="287" r:id="rId8"/>
    <p:sldId id="290" r:id="rId9"/>
    <p:sldId id="289" r:id="rId10"/>
    <p:sldId id="260" r:id="rId11"/>
    <p:sldId id="339" r:id="rId12"/>
    <p:sldId id="270" r:id="rId13"/>
    <p:sldId id="271" r:id="rId14"/>
    <p:sldId id="293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4" r:id="rId33"/>
    <p:sldId id="315" r:id="rId34"/>
    <p:sldId id="316" r:id="rId35"/>
    <p:sldId id="317" r:id="rId36"/>
    <p:sldId id="318" r:id="rId37"/>
    <p:sldId id="324" r:id="rId38"/>
    <p:sldId id="325" r:id="rId39"/>
    <p:sldId id="326" r:id="rId40"/>
    <p:sldId id="327" r:id="rId41"/>
    <p:sldId id="328" r:id="rId42"/>
    <p:sldId id="332" r:id="rId43"/>
    <p:sldId id="333" r:id="rId44"/>
    <p:sldId id="334" r:id="rId45"/>
    <p:sldId id="335" r:id="rId46"/>
    <p:sldId id="336" r:id="rId47"/>
    <p:sldId id="337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4AF78-CAEB-4BC8-86A9-C31FA2E7A3F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EAF9B-5F92-45D9-99C2-1F3EE976F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29E7F70-2437-4AFB-9DE9-ABF258D5A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3CC0AC-EA07-45E9-AC76-2A7775AAE40E}" type="slidenum">
              <a:rPr lang="en-US" altLang="ru-RU"/>
              <a:pPr eaLnBrk="1" hangingPunct="1"/>
              <a:t>3</a:t>
            </a:fld>
            <a:endParaRPr lang="en-US" altLang="ru-RU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89E27E52-2A8D-4E75-B607-AB3C99CB33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4722AAD-F225-4FF3-B685-EDFF7144D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BC01D83-C987-4A0B-8C7E-8049BFBE7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E814FB-B932-4FB6-B99C-33AD49671994}" type="slidenum">
              <a:rPr lang="en-US" altLang="zh-CN"/>
              <a:pPr eaLnBrk="1" hangingPunct="1"/>
              <a:t>18</a:t>
            </a:fld>
            <a:endParaRPr lang="en-US" altLang="zh-CN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82E7BE97-C45A-4C99-A252-1FAEFB7913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8B09399-D4A3-4C69-B0DB-97AC3FE27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C4C27D4-1364-4336-B993-F7BEB509C3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B04C08-158F-412F-AC24-E6CAF3D8D5E1}" type="slidenum">
              <a:rPr lang="en-US" altLang="zh-CN"/>
              <a:pPr eaLnBrk="1" hangingPunct="1"/>
              <a:t>19</a:t>
            </a:fld>
            <a:endParaRPr lang="en-US" altLang="zh-CN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B57C8301-6483-44DB-81D9-5FCBDD06BF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33BCBE4F-3577-4216-A7CC-DF9272ABC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/>
              <a:t>Let x(1) and x(-1) be two S.V.</a:t>
            </a:r>
          </a:p>
          <a:p>
            <a:pPr eaLnBrk="1" hangingPunct="1"/>
            <a:r>
              <a:rPr lang="en-US" altLang="zh-CN"/>
              <a:t>Then b = -1/2( w^T x(1) + w^T x(-1) )</a:t>
            </a:r>
          </a:p>
          <a:p>
            <a:pPr eaLnBrk="1" hangingPunct="1"/>
            <a:endParaRPr lang="en-US" altLang="zh-CN"/>
          </a:p>
          <a:p>
            <a:pPr eaLnBrk="1" hangingPunct="1"/>
            <a:r>
              <a:rPr lang="en-US" altLang="zh-CN"/>
              <a:t>From here we can see if training example is large, SVM will be very slow because the number of parameters Alpha is very large in the dual problem.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B67C453F-A2F5-4855-A042-DA6145181B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9A71E5-8299-498F-9993-C6392F4EBACC}" type="slidenum">
              <a:rPr lang="en-US" altLang="zh-CN"/>
              <a:pPr eaLnBrk="1" hangingPunct="1"/>
              <a:t>20</a:t>
            </a:fld>
            <a:endParaRPr lang="en-US" altLang="zh-CN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D77812D-094A-4C92-A9A1-B21BDE27C8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4C6F9A00-C78F-473D-802D-757AD1952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14F97169-3C0C-4D3F-BCA1-E69BCA702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BFB673-A9C7-474C-B21E-FD046BD99B42}" type="slidenum">
              <a:rPr lang="en-US" altLang="zh-CN"/>
              <a:pPr eaLnBrk="1" hangingPunct="1"/>
              <a:t>21</a:t>
            </a:fld>
            <a:endParaRPr lang="en-US" altLang="zh-CN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E632E462-DEEE-44B6-91EC-7980E4FFE4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49880D73-87EA-43BC-83B8-F8073BE32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7C6E032E-E920-4BD4-8CF6-755B8BEBE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8C3234-AD8B-404A-8ABC-2C82BF36A5F3}" type="slidenum">
              <a:rPr lang="en-US" altLang="zh-CN"/>
              <a:pPr eaLnBrk="1" hangingPunct="1"/>
              <a:t>22</a:t>
            </a:fld>
            <a:endParaRPr lang="en-US" altLang="zh-CN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C2C885F8-8BF9-448B-9272-03475FA27C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3FC7103D-8304-4967-B388-8C50473E9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/>
              <a:t>So, if change internal points, no effect on the decision boundary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AB6FFF52-FF46-4F90-A31F-CB5B5268A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4429B9-5223-4E15-A728-1F2351060416}" type="slidenum">
              <a:rPr lang="en-US" altLang="zh-CN"/>
              <a:pPr eaLnBrk="1" hangingPunct="1"/>
              <a:t>23</a:t>
            </a:fld>
            <a:endParaRPr lang="en-US" altLang="zh-CN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52B9DA40-4D5E-4671-B83E-7D746E42CE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1D6B4734-211A-4769-AF26-90A732381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6142E05-5A3E-4017-A7C8-0CAB564E4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DB1A8D-BC61-4513-90F4-4A80314C7CDF}" type="slidenum">
              <a:rPr lang="en-US" altLang="zh-CN"/>
              <a:pPr eaLnBrk="1" hangingPunct="1"/>
              <a:t>24</a:t>
            </a:fld>
            <a:endParaRPr lang="en-US" altLang="zh-CN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6B47290-7AE3-4F08-8571-AD79EE5474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A672C84D-A0B8-4467-91FC-C7171FDFD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D3078309-3D95-412D-B702-4BC00FF422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9C63F3-488D-4F03-8012-F05D5641DEBB}" type="slidenum">
              <a:rPr lang="en-US" altLang="zh-CN"/>
              <a:pPr eaLnBrk="1" hangingPunct="1"/>
              <a:t>25</a:t>
            </a:fld>
            <a:endParaRPr lang="en-US" altLang="zh-CN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0D642061-A0F7-4219-BAA6-7A88CB1A9D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2526D943-042D-4A72-BE21-440FBC1A13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/>
              <a:t>Note also, everything is done by inner-products</a:t>
            </a:r>
          </a:p>
          <a:p>
            <a:pPr eaLnBrk="1" hangingPunct="1"/>
            <a:endParaRPr lang="en-US" altLang="zh-CN"/>
          </a:p>
          <a:p>
            <a:pPr eaLnBrk="1" hangingPunct="1"/>
            <a:r>
              <a:rPr lang="en-US" altLang="zh-CN"/>
              <a:t>The soft margin only introduces an additional C in the formulation of dual problem, which is the upper bound of the multipliers.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79DA0A04-99B5-4E47-95E3-DBD6D75DF3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C6BF41-ADD9-44DC-96E6-D9DD9DF2453A}" type="slidenum">
              <a:rPr lang="en-US" altLang="zh-CN"/>
              <a:pPr eaLnBrk="1" hangingPunct="1"/>
              <a:t>26</a:t>
            </a:fld>
            <a:endParaRPr lang="en-US" altLang="zh-CN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4CE0F940-92B0-413F-B6C3-5E04E0C941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00502830-0392-4E3B-9004-69A6B5D37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/>
              <a:t>XOR: x_1, x_2, and we want to transform to x_1^2, x_2^2, x_1 x_2</a:t>
            </a:r>
          </a:p>
          <a:p>
            <a:pPr eaLnBrk="1" hangingPunct="1"/>
            <a:endParaRPr lang="en-US" altLang="zh-CN"/>
          </a:p>
          <a:p>
            <a:pPr eaLnBrk="1" hangingPunct="1"/>
            <a:r>
              <a:rPr lang="en-US" altLang="zh-CN"/>
              <a:t>It can also be viewed as feature extraction from the feature vector </a:t>
            </a:r>
            <a:r>
              <a:rPr lang="en-US" altLang="zh-CN" b="1"/>
              <a:t>x</a:t>
            </a:r>
            <a:r>
              <a:rPr lang="en-US" altLang="zh-CN"/>
              <a:t>, but now we extract </a:t>
            </a:r>
            <a:r>
              <a:rPr lang="en-US" altLang="zh-CN" i="1"/>
              <a:t>more</a:t>
            </a:r>
            <a:r>
              <a:rPr lang="en-US" altLang="zh-CN"/>
              <a:t> feature than the number of features in </a:t>
            </a:r>
            <a:r>
              <a:rPr lang="en-US" altLang="zh-CN" b="1"/>
              <a:t>x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387536C1-2133-4280-98E5-AC3DA01282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44EA1C-C903-469B-B615-CC4BB7FF2370}" type="slidenum">
              <a:rPr lang="en-US" altLang="zh-CN"/>
              <a:pPr eaLnBrk="1" hangingPunct="1"/>
              <a:t>27</a:t>
            </a:fld>
            <a:endParaRPr lang="en-US" altLang="zh-CN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EC2BB1B1-EFEF-4697-9B9E-2C42EBAE11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C05882F-ED84-42C7-8E23-1E2DC2F00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33B62131-9DE1-4A63-98E3-A8A2C81F2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8F954A6D-1932-4232-A0FC-EF1A66CF6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472A183C-D9AE-496D-83EA-438A8F1134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6BDD16-FEC6-45DD-936F-169C60A50B91}" type="slidenum">
              <a:rPr lang="en-US" altLang="ru-RU"/>
              <a:pPr eaLnBrk="1" hangingPunct="1"/>
              <a:t>5</a:t>
            </a:fld>
            <a:endParaRPr lang="en-US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EBF2E251-4D80-4060-8C17-2A7D60215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4EFB88-043D-49EE-8BA2-D43C4200FEDF}" type="slidenum">
              <a:rPr lang="en-US" altLang="zh-CN"/>
              <a:pPr eaLnBrk="1" hangingPunct="1"/>
              <a:t>28</a:t>
            </a:fld>
            <a:endParaRPr lang="en-US" altLang="zh-CN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679CF36C-52FA-4285-BF9F-A437E313D4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86BA1E69-3BAD-47E0-B658-7418A9E16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A57300D8-5347-4425-A8B8-45F068D259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3D5B5-FCA8-4A46-918E-B4E690348FC8}" type="slidenum">
              <a:rPr lang="en-US" altLang="zh-CN"/>
              <a:pPr eaLnBrk="1" hangingPunct="1"/>
              <a:t>29</a:t>
            </a:fld>
            <a:endParaRPr lang="en-US" altLang="zh-CN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38719B0C-44E1-44DA-B65B-D376934EF0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F7462DFA-D301-44CE-AD21-B9E237AA1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FAF93E06-1716-4C57-B9E2-9941F8B62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FB8DD9-E5EE-4D87-B868-038CA2AA19B4}" type="slidenum">
              <a:rPr lang="en-US" altLang="zh-CN"/>
              <a:pPr eaLnBrk="1" hangingPunct="1"/>
              <a:t>30</a:t>
            </a:fld>
            <a:endParaRPr lang="en-US" altLang="zh-CN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04ECBBD4-E474-4E4E-A612-4BE0DC003C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F087CB32-9297-401F-9B9F-A6DB0D3F5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BC8D741F-A914-4ACA-A10F-3A6E7B5D0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0FDA94-08D2-447D-9419-E80A2D2A136B}" type="slidenum">
              <a:rPr lang="en-US" altLang="zh-CN"/>
              <a:pPr eaLnBrk="1" hangingPunct="1"/>
              <a:t>31</a:t>
            </a:fld>
            <a:endParaRPr lang="en-US" altLang="zh-CN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6774B23A-B204-4D4E-9468-FB2E1724426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33EBE22D-553A-4602-8D82-1790BC9ED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/>
              <a:t>Despite violating Mercer condition, the sigmoid kernel function can still work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12F39369-1EEF-4770-B0F9-660899C87A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2D3BB5-98AF-462A-9D59-0C706D1DACE1}" type="slidenum">
              <a:rPr lang="en-US" altLang="zh-CN"/>
              <a:pPr eaLnBrk="1" hangingPunct="1"/>
              <a:t>32</a:t>
            </a:fld>
            <a:endParaRPr lang="en-US" altLang="zh-CN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27CD2FF2-14E5-44F0-B0C4-44B1971C131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6F987ACE-F71B-43FB-83EC-1A4E9E3DF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AD1513A6-0CCA-4584-B872-8A645AAF5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DF5D07-1C3A-411B-9B62-520C150B132C}" type="slidenum">
              <a:rPr lang="en-US" altLang="zh-CN"/>
              <a:pPr eaLnBrk="1" hangingPunct="1"/>
              <a:t>33</a:t>
            </a:fld>
            <a:endParaRPr lang="en-US" altLang="zh-CN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0F9D148B-6F7A-4E74-A799-CEA3696FA8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546563E-29B5-419D-BC79-3C2715C17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900"/>
              <a:t>Another view. When you fit splines (for example), a large ||w|| corresponds to a “rough” decision boundaries.</a:t>
            </a:r>
            <a:endParaRPr lang="de-CH" altLang="ru-RU" sz="900"/>
          </a:p>
          <a:p>
            <a:pPr eaLnBrk="1" hangingPunct="1"/>
            <a:endParaRPr lang="en-US" altLang="zh-CN"/>
          </a:p>
          <a:p>
            <a:pPr eaLnBrk="1" hangingPunct="1"/>
            <a:r>
              <a:rPr lang="en-US" altLang="zh-CN"/>
              <a:t>Here we should discuss what is VS dimension</a:t>
            </a: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C0A927DB-FD82-484C-9F29-A89246BD5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5CCCBB-4A9B-492A-B41B-C7445D9C561E}" type="slidenum">
              <a:rPr lang="en-US" altLang="zh-CN"/>
              <a:pPr eaLnBrk="1" hangingPunct="1"/>
              <a:t>34</a:t>
            </a:fld>
            <a:endParaRPr lang="en-US" altLang="zh-CN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80F42774-AA08-451E-98DC-7DA95DBD10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F55A917A-9741-4B1D-9DA6-136D8859B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8107A172-1650-4D4B-A488-B4B28E048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61909B-C498-4938-BF3B-35D253349DD2}" type="slidenum">
              <a:rPr lang="en-US" altLang="zh-CN"/>
              <a:pPr eaLnBrk="1" hangingPunct="1"/>
              <a:t>35</a:t>
            </a:fld>
            <a:endParaRPr lang="en-US" altLang="zh-CN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506247D6-A281-4B75-95A9-B4E37ADCD8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60E04FC7-85BF-4025-BCC5-42F4456CF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0446F051-FE5F-4FF8-A32D-26B64A485C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F55D51-01BD-43E1-8754-26A50D3686E5}" type="slidenum">
              <a:rPr lang="en-US" altLang="zh-CN"/>
              <a:pPr eaLnBrk="1" hangingPunct="1"/>
              <a:t>36</a:t>
            </a:fld>
            <a:endParaRPr lang="en-US" altLang="zh-CN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64EEB25D-5AAE-477F-A871-65FFC78DEA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D34A9917-045B-4F68-828B-7C6908B6F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D10540F2-BFDC-4C2D-A849-610B63806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EA6E4E-6060-49A4-9E73-959F425BC5FC}" type="slidenum">
              <a:rPr lang="en-US" altLang="zh-CN"/>
              <a:pPr eaLnBrk="1" hangingPunct="1"/>
              <a:t>37</a:t>
            </a:fld>
            <a:endParaRPr lang="en-US" altLang="zh-CN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4B5F4FF1-0E4F-4F3E-83B6-8E8564B7E6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030D3D20-2983-4D78-BD33-FAEEACA34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49A8C759-5D5B-4A46-82FC-15930C5460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97D40704-F9CA-4995-AE09-E8F504395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/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E942E343-59A7-4AF1-A9F1-F0E639CC8B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3D08B4-0A1B-4B4F-9EF8-FC2A457871E7}" type="slidenum">
              <a:rPr lang="zh-CN" altLang="en-US"/>
              <a:pPr eaLnBrk="1" hangingPunct="1"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56C264FA-06E7-4AA8-9207-7038A17EC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00B8D5-040D-4ABC-9356-AC9B43BFA86F}" type="slidenum">
              <a:rPr lang="en-US" altLang="zh-CN"/>
              <a:pPr eaLnBrk="1" hangingPunct="1"/>
              <a:t>38</a:t>
            </a:fld>
            <a:endParaRPr lang="en-US" altLang="zh-CN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B30F6D1F-87F5-4A8B-872E-36A289374F1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46EA0866-6565-4C65-85FC-DCD2E2941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3768DD87-55A2-4003-A419-EDE82A534C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689596-9B29-439C-93D1-1C3850986C1E}" type="slidenum">
              <a:rPr lang="en-US" altLang="zh-CN"/>
              <a:pPr eaLnBrk="1" hangingPunct="1"/>
              <a:t>39</a:t>
            </a:fld>
            <a:endParaRPr lang="en-US" altLang="zh-CN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70F53262-F015-4168-8FF8-34EF98081C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8F38AB9E-3B9F-41F8-AADC-F0617A52E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0F411E26-237B-45BE-9CE9-78FCE3D9C6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BC2EC-112C-45B2-8C9F-E0BF5589CFF8}" type="slidenum">
              <a:rPr lang="en-US" altLang="zh-CN"/>
              <a:pPr eaLnBrk="1" hangingPunct="1"/>
              <a:t>40</a:t>
            </a:fld>
            <a:endParaRPr lang="en-US" altLang="zh-CN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6DD9F692-0060-4D63-AE3B-996D62CE86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2659EB3F-DE91-4798-A195-65D5B8903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90D9C32B-FEE9-4006-B5D2-8FE0A81DCC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18A928-F40C-4479-AF59-7EF6E325A73F}" type="slidenum">
              <a:rPr lang="en-US" altLang="zh-CN"/>
              <a:pPr eaLnBrk="1" hangingPunct="1"/>
              <a:t>41</a:t>
            </a:fld>
            <a:endParaRPr lang="en-US" altLang="zh-CN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35E4CF8F-0B9A-4BC8-A71E-128C391AF8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192ED43F-C033-442A-B32C-ED522B30D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9C4115DA-0E2C-440A-87CA-E33D823F1A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9A98D8-F8C7-44EA-A9E0-6838EA15A146}" type="slidenum">
              <a:rPr lang="en-US" altLang="zh-CN"/>
              <a:pPr eaLnBrk="1" hangingPunct="1"/>
              <a:t>42</a:t>
            </a:fld>
            <a:endParaRPr lang="en-US" altLang="zh-CN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349C2827-C369-4E02-B07C-BEC2119F2A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B9578871-8B0F-44AB-9A89-9C8868CDC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C6A0F6D1-5649-4809-8BC5-75C336D520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EE0F5C-6964-4F74-AE17-D15A5FBA9BE9}" type="slidenum">
              <a:rPr lang="en-US" altLang="zh-CN"/>
              <a:pPr eaLnBrk="1" hangingPunct="1"/>
              <a:t>43</a:t>
            </a:fld>
            <a:endParaRPr lang="en-US" altLang="zh-CN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1FF491B8-D6E8-45C5-9652-2A890A1C89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89D7A5CE-D1FA-48AC-8A30-B3C5B0364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FF1091D9-EE08-4D48-A9E3-28F8A8DAEC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576B6D-A01D-4378-BDF5-E46360A8F037}" type="slidenum">
              <a:rPr lang="en-US" altLang="zh-CN"/>
              <a:pPr eaLnBrk="1" hangingPunct="1"/>
              <a:t>44</a:t>
            </a:fld>
            <a:endParaRPr lang="en-US" altLang="zh-CN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D606EA5C-341E-49A7-AF5D-BE495492E1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2034A14D-F1F9-4A22-943A-2BF7C737B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CCEED55F-F4E6-49F5-8D1D-427AFAA2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C2CBD7-330B-4075-9658-12B4F53093CF}" type="slidenum">
              <a:rPr lang="en-US" altLang="zh-CN"/>
              <a:pPr eaLnBrk="1" hangingPunct="1"/>
              <a:t>45</a:t>
            </a:fld>
            <a:endParaRPr lang="en-US" altLang="zh-CN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E8BBB4EB-FA67-4C0A-923D-9634912DA6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8D6C1BA4-0404-438B-87D4-B41C693B3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52207583-F7AF-42AC-9521-3D261D788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C60022-4537-45C0-8786-32D64E33A279}" type="slidenum">
              <a:rPr lang="en-US" altLang="zh-CN"/>
              <a:pPr eaLnBrk="1" hangingPunct="1"/>
              <a:t>46</a:t>
            </a:fld>
            <a:endParaRPr lang="en-US" altLang="zh-CN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20EB73DE-2114-4D82-AD37-A49AC97AB6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EC5ABD64-BD7A-48B3-A64D-D8D046D86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80E2A1DD-1A16-43D5-990C-46DFF232E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578BA7-E69E-4440-88C7-34922D9BAFAE}" type="slidenum">
              <a:rPr lang="en-US" altLang="zh-CN"/>
              <a:pPr eaLnBrk="1" hangingPunct="1"/>
              <a:t>47</a:t>
            </a:fld>
            <a:endParaRPr lang="en-US" altLang="zh-CN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64AD6660-261D-4986-B24B-906902363D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20D25414-FE38-4F5B-85E7-9F2568201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46AFFCA8-2DC4-4437-A3FF-9E195F1501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439DE7-EB2B-4954-8C28-694B0C1579BA}" type="slidenum">
              <a:rPr lang="en-GB" altLang="ru-RU"/>
              <a:pPr eaLnBrk="1" hangingPunct="1"/>
              <a:t>12</a:t>
            </a:fld>
            <a:endParaRPr lang="en-GB" altLang="ru-RU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11A3C1E6-D39E-4CC3-B51B-A3AC1944D8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F40F41BB-972E-4651-AEDF-547815E99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853E9576-5BAD-44C8-A2D2-B76D7D8B68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6C32CF-8593-44AC-932A-E7632DA4CAF0}" type="slidenum">
              <a:rPr lang="en-GB" altLang="ru-RU"/>
              <a:pPr eaLnBrk="1" hangingPunct="1"/>
              <a:t>13</a:t>
            </a:fld>
            <a:endParaRPr lang="en-GB" altLang="ru-RU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822648A7-0ECF-485B-B6E4-12540C9619E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0E102020-F0C2-46FE-95B2-D04BB60CB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A08DFEFD-86E8-4A72-AADD-C3944E0D11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B21A03-E65B-4B48-88E2-10207AFF7857}" type="slidenum">
              <a:rPr lang="en-US" altLang="zh-CN"/>
              <a:pPr eaLnBrk="1" hangingPunct="1"/>
              <a:t>14</a:t>
            </a:fld>
            <a:endParaRPr lang="en-US" altLang="zh-CN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88A5C3F8-6EAD-4416-B05E-828D7247C3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BFAC0FBE-0E9B-4F24-B454-2790AF3DB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B5E68CE9-91FC-449C-A750-7A051D81B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D2AA59-ABF2-4067-955E-901BE6A15EF5}" type="slidenum">
              <a:rPr lang="en-US" altLang="zh-CN"/>
              <a:pPr eaLnBrk="1" hangingPunct="1"/>
              <a:t>15</a:t>
            </a:fld>
            <a:endParaRPr lang="en-US" altLang="zh-CN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9A485176-7567-45FE-8B6B-91FED394E8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7C21A5E1-731C-4810-BFFE-84AC051E5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FA35FC93-1014-4ADB-8CB9-C4FFCCB688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F3302A-159F-46A1-9060-3105C375D7C0}" type="slidenum">
              <a:rPr lang="en-US" altLang="zh-CN"/>
              <a:pPr eaLnBrk="1" hangingPunct="1"/>
              <a:t>16</a:t>
            </a:fld>
            <a:endParaRPr lang="en-US" altLang="zh-CN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697A288-099E-468B-BFC9-F254685FF4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CC78936-99E4-4F00-9303-2224C8989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0F51D82D-0312-4B99-ADF3-C5B03ED94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5749D-2D54-46A6-9721-32BE0FEC49B2}" type="slidenum">
              <a:rPr lang="en-US" altLang="zh-CN"/>
              <a:pPr eaLnBrk="1" hangingPunct="1"/>
              <a:t>17</a:t>
            </a:fld>
            <a:endParaRPr lang="en-US" altLang="zh-CN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B130E09-9B9D-4E68-94B6-0A65EE8850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B17B5427-DDB7-4441-BCFA-DD10EFF22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03514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79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57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26AB0-6997-4CEF-88EB-C2BD895DAB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08000" y="6245225"/>
            <a:ext cx="7518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C01AE-5FBF-41FE-A0CB-77E0507253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EE052E60-404D-48C6-ABEB-DCFFD5E1BEF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7209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6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72232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7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3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96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7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006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231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469561D-5892-4B8F-94C4-3AF0E97840B9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9DC1533-65B9-4A70-A1ED-FD5123ACA4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26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9.xml"/><Relationship Id="rId12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6.png"/><Relationship Id="rId5" Type="http://schemas.openxmlformats.org/officeDocument/2006/relationships/tags" Target="../tags/tag5.xml"/><Relationship Id="rId10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8.xml"/><Relationship Id="rId7" Type="http://schemas.openxmlformats.org/officeDocument/2006/relationships/image" Target="../media/image8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4" Type="http://schemas.openxmlformats.org/officeDocument/2006/relationships/tags" Target="../tags/tag9.xml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2.xml"/><Relationship Id="rId7" Type="http://schemas.openxmlformats.org/officeDocument/2006/relationships/image" Target="../media/image13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tags" Target="../tags/tag17.xml"/><Relationship Id="rId7" Type="http://schemas.openxmlformats.org/officeDocument/2006/relationships/image" Target="../media/image18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21.png"/><Relationship Id="rId4" Type="http://schemas.openxmlformats.org/officeDocument/2006/relationships/tags" Target="../tags/tag18.xml"/><Relationship Id="rId9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tags" Target="../tags/tag20.xml"/><Relationship Id="rId16" Type="http://schemas.openxmlformats.org/officeDocument/2006/relationships/image" Target="../media/image23.png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image" Target="../media/image18.png"/><Relationship Id="rId5" Type="http://schemas.openxmlformats.org/officeDocument/2006/relationships/tags" Target="../tags/tag23.xml"/><Relationship Id="rId15" Type="http://schemas.openxmlformats.org/officeDocument/2006/relationships/image" Target="../media/image22.png"/><Relationship Id="rId10" Type="http://schemas.openxmlformats.org/officeDocument/2006/relationships/notesSlide" Target="../notesSlides/notesSlide15.xml"/><Relationship Id="rId4" Type="http://schemas.openxmlformats.org/officeDocument/2006/relationships/tags" Target="../tags/tag22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tags" Target="../tags/tag29.xml"/><Relationship Id="rId7" Type="http://schemas.openxmlformats.org/officeDocument/2006/relationships/image" Target="../media/image26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29.png"/><Relationship Id="rId4" Type="http://schemas.openxmlformats.org/officeDocument/2006/relationships/tags" Target="../tags/tag30.xml"/><Relationship Id="rId9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tags" Target="../tags/tag33.xml"/><Relationship Id="rId7" Type="http://schemas.openxmlformats.org/officeDocument/2006/relationships/image" Target="../media/image31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0.png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tags" Target="../tags/tag36.xml"/><Relationship Id="rId7" Type="http://schemas.openxmlformats.org/officeDocument/2006/relationships/image" Target="../media/image34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33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tags" Target="../tags/tag39.xml"/><Relationship Id="rId7" Type="http://schemas.openxmlformats.org/officeDocument/2006/relationships/image" Target="../media/image37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36.png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tags" Target="../tags/tag42.xml"/><Relationship Id="rId7" Type="http://schemas.openxmlformats.org/officeDocument/2006/relationships/image" Target="../media/image41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40.pn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Relationship Id="rId4" Type="http://schemas.openxmlformats.org/officeDocument/2006/relationships/image" Target="../media/image4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D3411D-0771-448C-B5E2-D137DDADC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C5AE4-F341-499E-A975-94821600C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108" y="349880"/>
            <a:ext cx="8361229" cy="1206416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The lecture 1</a:t>
            </a:r>
            <a:r>
              <a:rPr lang="ru-RU" dirty="0">
                <a:solidFill>
                  <a:srgbClr val="FFC000"/>
                </a:solidFill>
              </a:rPr>
              <a:t>2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86DE51-EFFF-4577-96A6-26D93CB8C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0181" y="5662711"/>
            <a:ext cx="6831673" cy="573776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solidFill>
                  <a:srgbClr val="FFFF00"/>
                </a:solidFill>
              </a:rPr>
              <a:t>ML text classification</a:t>
            </a:r>
            <a:r>
              <a:rPr lang="ru-RU" sz="3500" dirty="0">
                <a:solidFill>
                  <a:srgbClr val="FFFF00"/>
                </a:solidFill>
              </a:rPr>
              <a:t> 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14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>
            <a:extLst>
              <a:ext uri="{FF2B5EF4-FFF2-40B4-BE49-F238E27FC236}">
                <a16:creationId xmlns:a16="http://schemas.microsoft.com/office/drawing/2014/main" id="{3822762B-BD48-4D9C-B2CF-476398B57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>
              <a:defRPr/>
            </a:pPr>
            <a:r>
              <a:rPr lang="en-GB" sz="3200" dirty="0">
                <a:solidFill>
                  <a:srgbClr val="00B050"/>
                </a:solidFill>
              </a:rPr>
              <a:t>EXAMPLES OF TEXT Classification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12EA988-B1E7-42AD-B808-AA48714154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ru-RU" sz="2400"/>
              <a:t>LABELS=BINARY</a:t>
            </a:r>
          </a:p>
          <a:p>
            <a:pPr lvl="1" eaLnBrk="1" hangingPunct="1"/>
            <a:r>
              <a:rPr lang="en-GB" altLang="ru-RU"/>
              <a:t>“spam” / “not spam”</a:t>
            </a:r>
          </a:p>
          <a:p>
            <a:pPr eaLnBrk="1" hangingPunct="1"/>
            <a:r>
              <a:rPr lang="en-GB" altLang="ru-RU" sz="2400"/>
              <a:t>LABELS=TOPICS</a:t>
            </a:r>
          </a:p>
          <a:p>
            <a:pPr lvl="1" eaLnBrk="1" hangingPunct="1"/>
            <a:r>
              <a:rPr lang="en-GB" altLang="ru-RU"/>
              <a:t>“finance” / “sports” / “asia”</a:t>
            </a:r>
          </a:p>
          <a:p>
            <a:pPr eaLnBrk="1" hangingPunct="1"/>
            <a:r>
              <a:rPr lang="en-GB" altLang="ru-RU" sz="2400"/>
              <a:t>LABELS=OPINION</a:t>
            </a:r>
          </a:p>
          <a:p>
            <a:pPr lvl="1" eaLnBrk="1" hangingPunct="1"/>
            <a:r>
              <a:rPr lang="en-GB" altLang="ru-RU"/>
              <a:t>“like” / “hate” / “neutral”</a:t>
            </a:r>
          </a:p>
          <a:p>
            <a:pPr eaLnBrk="1" hangingPunct="1"/>
            <a:r>
              <a:rPr lang="en-GB" altLang="ru-RU" sz="2400"/>
              <a:t>LABELS=AUTHOR</a:t>
            </a:r>
          </a:p>
          <a:p>
            <a:pPr lvl="1" eaLnBrk="1" hangingPunct="1"/>
            <a:r>
              <a:rPr lang="en-GB" altLang="ru-RU"/>
              <a:t>“Shakespeare” / “Marlowe” / “Ben Jonson”</a:t>
            </a:r>
          </a:p>
          <a:p>
            <a:pPr lvl="1" eaLnBrk="1" hangingPunct="1"/>
            <a:r>
              <a:rPr lang="en-GB" altLang="ru-RU"/>
              <a:t>The Federalist papers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C9F6C5CD-1176-462A-8DC8-58687BF70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8278" y="576657"/>
            <a:ext cx="8001000" cy="799138"/>
          </a:xfrm>
        </p:spPr>
        <p:txBody>
          <a:bodyPr/>
          <a:lstStyle/>
          <a:p>
            <a:pPr>
              <a:defRPr/>
            </a:pPr>
            <a:r>
              <a:rPr lang="en-US" sz="3400" dirty="0">
                <a:solidFill>
                  <a:srgbClr val="00B050"/>
                </a:solidFill>
              </a:rPr>
              <a:t>Text Classification: Problem Definition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1C9D978-B124-40CA-A0AF-D5A711118D8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3352800"/>
            <a:ext cx="8196262" cy="2667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2200"/>
              <a:t>Need to assign a boolean value {0,1} to each entry of the decision matrix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/>
              <a:t>C = {c</a:t>
            </a:r>
            <a:r>
              <a:rPr lang="en-US" altLang="ru-RU" sz="2200" baseline="-25000"/>
              <a:t>1</a:t>
            </a:r>
            <a:r>
              <a:rPr lang="en-US" altLang="ru-RU" sz="2200"/>
              <a:t>,....., c</a:t>
            </a:r>
            <a:r>
              <a:rPr lang="en-US" altLang="ru-RU" sz="2200" baseline="-25000"/>
              <a:t>m</a:t>
            </a:r>
            <a:r>
              <a:rPr lang="en-US" altLang="ru-RU" sz="2200"/>
              <a:t>} is a set of pre-defined categories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/>
              <a:t>D = {d</a:t>
            </a:r>
            <a:r>
              <a:rPr lang="en-US" altLang="ru-RU" sz="2200" baseline="-25000"/>
              <a:t>1</a:t>
            </a:r>
            <a:r>
              <a:rPr lang="en-US" altLang="ru-RU" sz="2200"/>
              <a:t>,..... d</a:t>
            </a:r>
            <a:r>
              <a:rPr lang="en-US" altLang="ru-RU" sz="2200" baseline="-25000"/>
              <a:t>n</a:t>
            </a:r>
            <a:r>
              <a:rPr lang="en-US" altLang="ru-RU" sz="2200"/>
              <a:t>} is a set of documents to be categorized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200"/>
              <a:t>1 for a</a:t>
            </a:r>
            <a:r>
              <a:rPr lang="en-US" altLang="ru-RU" sz="2200" baseline="-25000"/>
              <a:t>ij</a:t>
            </a:r>
            <a:r>
              <a:rPr lang="en-US" altLang="ru-RU" sz="2200"/>
              <a:t> : d</a:t>
            </a:r>
            <a:r>
              <a:rPr lang="en-US" altLang="ru-RU" sz="2200" baseline="-25000"/>
              <a:t>j</a:t>
            </a:r>
            <a:r>
              <a:rPr lang="en-US" altLang="ru-RU" sz="2200"/>
              <a:t> belongs to c</a:t>
            </a:r>
            <a:r>
              <a:rPr lang="en-US" altLang="ru-RU" sz="2200" baseline="-25000"/>
              <a:t>i</a:t>
            </a:r>
            <a:endParaRPr lang="en-US" altLang="ru-RU" sz="2200"/>
          </a:p>
          <a:p>
            <a:pPr eaLnBrk="1" hangingPunct="1">
              <a:lnSpc>
                <a:spcPct val="80000"/>
              </a:lnSpc>
            </a:pPr>
            <a:r>
              <a:rPr lang="en-US" altLang="ru-RU" sz="2200"/>
              <a:t>0 for a</a:t>
            </a:r>
            <a:r>
              <a:rPr lang="en-US" altLang="ru-RU" sz="2200" baseline="-25000"/>
              <a:t>ij  </a:t>
            </a:r>
            <a:r>
              <a:rPr lang="en-US" altLang="ru-RU" sz="2200"/>
              <a:t>: d</a:t>
            </a:r>
            <a:r>
              <a:rPr lang="en-US" altLang="ru-RU" sz="2200" baseline="-25000"/>
              <a:t>j</a:t>
            </a:r>
            <a:r>
              <a:rPr lang="en-US" altLang="ru-RU" sz="2200"/>
              <a:t> does not belong to c</a:t>
            </a:r>
            <a:r>
              <a:rPr lang="en-US" altLang="ru-RU" sz="2200" baseline="-25000"/>
              <a:t>i</a:t>
            </a:r>
            <a:endParaRPr lang="en-US" altLang="ru-RU" sz="2200"/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F917EE43-6117-49B1-AAC7-4EA5CD38BE2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1" y="1676401"/>
            <a:ext cx="3705225" cy="1514475"/>
          </a:xfrm>
        </p:spPr>
      </p:pic>
      <p:sp>
        <p:nvSpPr>
          <p:cNvPr id="20485" name="Rectangle 7">
            <a:extLst>
              <a:ext uri="{FF2B5EF4-FFF2-40B4-BE49-F238E27FC236}">
                <a16:creationId xmlns:a16="http://schemas.microsoft.com/office/drawing/2014/main" id="{6D6C2D2F-4754-4104-9AA0-320DE5D10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2484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ru-RU" sz="1200">
                <a:solidFill>
                  <a:srgbClr val="1F497D"/>
                </a:solidFill>
                <a:latin typeface="Calibri" panose="020F0502020204030204" pitchFamily="34" charset="0"/>
              </a:rPr>
              <a:t>A Tutorial on Automated Text Categorisation, Fabrizio Sebastiani, Pisa (Italy)</a:t>
            </a:r>
            <a:endParaRPr lang="en-US" altLang="ru-RU" sz="120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>
            <a:extLst>
              <a:ext uri="{FF2B5EF4-FFF2-40B4-BE49-F238E27FC236}">
                <a16:creationId xmlns:a16="http://schemas.microsoft.com/office/drawing/2014/main" id="{4D1A514A-2537-4451-99A6-B67B3D35D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48717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Methods (1)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B28F53C-76D6-4AF2-81B8-12B98A4509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51088" y="1557338"/>
            <a:ext cx="8077200" cy="4876800"/>
          </a:xfrm>
        </p:spPr>
        <p:txBody>
          <a:bodyPr/>
          <a:lstStyle/>
          <a:p>
            <a:pPr eaLnBrk="1" hangingPunct="1"/>
            <a:r>
              <a:rPr lang="en-US" altLang="ru-RU"/>
              <a:t>Manual classification</a:t>
            </a:r>
          </a:p>
          <a:p>
            <a:pPr lvl="1" eaLnBrk="1" hangingPunct="1"/>
            <a:r>
              <a:rPr lang="en-US" altLang="ru-RU"/>
              <a:t>Used by Yahoo!, Looksmart, about.com, ODP, Medline</a:t>
            </a:r>
          </a:p>
          <a:p>
            <a:pPr lvl="1" eaLnBrk="1" hangingPunct="1"/>
            <a:r>
              <a:rPr lang="en-US" altLang="ru-RU"/>
              <a:t>very accurate when job is done by experts</a:t>
            </a:r>
          </a:p>
          <a:p>
            <a:pPr lvl="1" eaLnBrk="1" hangingPunct="1"/>
            <a:r>
              <a:rPr lang="en-US" altLang="ru-RU"/>
              <a:t>consistent when the problem size and team is small</a:t>
            </a:r>
          </a:p>
          <a:p>
            <a:pPr lvl="1" eaLnBrk="1" hangingPunct="1"/>
            <a:r>
              <a:rPr lang="en-US" altLang="ru-RU"/>
              <a:t>difficult and expensive to scale</a:t>
            </a:r>
          </a:p>
          <a:p>
            <a:pPr eaLnBrk="1" hangingPunct="1"/>
            <a:r>
              <a:rPr lang="en-US" altLang="ru-RU"/>
              <a:t>Automatic document classification</a:t>
            </a:r>
          </a:p>
          <a:p>
            <a:pPr lvl="1" eaLnBrk="1" hangingPunct="1"/>
            <a:r>
              <a:rPr lang="en-US" altLang="ru-RU"/>
              <a:t>Hand-coded rule-based systems</a:t>
            </a:r>
          </a:p>
          <a:p>
            <a:pPr lvl="2" eaLnBrk="1" hangingPunct="1"/>
            <a:r>
              <a:rPr lang="en-US" altLang="ru-RU"/>
              <a:t>Reuters, CIA, Verity, …</a:t>
            </a:r>
          </a:p>
          <a:p>
            <a:pPr lvl="2" eaLnBrk="1" hangingPunct="1"/>
            <a:r>
              <a:rPr lang="en-US" altLang="ru-RU"/>
              <a:t>Commercial systems have complex query languages (everything in IR query languages + </a:t>
            </a:r>
            <a:r>
              <a:rPr lang="en-US" altLang="ru-RU" i="1"/>
              <a:t>accumulators</a:t>
            </a:r>
            <a:r>
              <a:rPr lang="en-US" altLang="ru-RU"/>
              <a:t>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>
            <a:extLst>
              <a:ext uri="{FF2B5EF4-FFF2-40B4-BE49-F238E27FC236}">
                <a16:creationId xmlns:a16="http://schemas.microsoft.com/office/drawing/2014/main" id="{0F6EED08-D98A-4902-B4DA-19307D557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65495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Methods (2)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2A0A5B-9931-422D-852E-8B1CF0B912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82945" y="1599645"/>
            <a:ext cx="8043235" cy="5044435"/>
          </a:xfrm>
        </p:spPr>
        <p:txBody>
          <a:bodyPr/>
          <a:lstStyle/>
          <a:p>
            <a:pPr lvl="2" eaLnBrk="1" hangingPunct="1">
              <a:buFont typeface="Wingdings" panose="05000000000000000000" pitchFamily="2" charset="2"/>
              <a:buNone/>
            </a:pPr>
            <a:endParaRPr lang="en-US" altLang="ru-RU" dirty="0"/>
          </a:p>
          <a:p>
            <a:pPr eaLnBrk="1" hangingPunct="1"/>
            <a:r>
              <a:rPr lang="en-US" altLang="ru-RU" dirty="0"/>
              <a:t>Supervised learning of document-label assignment function: Autonomy, Kana, MSN, Verity, …</a:t>
            </a:r>
          </a:p>
          <a:p>
            <a:pPr lvl="2" eaLnBrk="1" hangingPunct="1"/>
            <a:r>
              <a:rPr lang="en-US" altLang="ru-RU" dirty="0"/>
              <a:t>Naive Bayes (simple, common method) </a:t>
            </a:r>
          </a:p>
          <a:p>
            <a:pPr lvl="2" eaLnBrk="1" hangingPunct="1"/>
            <a:r>
              <a:rPr lang="en-US" altLang="ru-RU" dirty="0"/>
              <a:t>k-Nearest Neighbors (simple, powerful)</a:t>
            </a:r>
          </a:p>
          <a:p>
            <a:pPr lvl="2" eaLnBrk="1" hangingPunct="1"/>
            <a:r>
              <a:rPr lang="en-US" altLang="ru-RU" dirty="0"/>
              <a:t>Support-vector machines (new, more powerful)</a:t>
            </a:r>
          </a:p>
          <a:p>
            <a:pPr lvl="2" eaLnBrk="1" hangingPunct="1"/>
            <a:r>
              <a:rPr lang="en-US" altLang="ru-RU" dirty="0"/>
              <a:t>… plus many other methods</a:t>
            </a:r>
          </a:p>
          <a:p>
            <a:pPr lvl="2" eaLnBrk="1" hangingPunct="1"/>
            <a:r>
              <a:rPr lang="en-US" altLang="ru-RU" dirty="0"/>
              <a:t>No free lunch: requires hand-classified training data</a:t>
            </a:r>
          </a:p>
          <a:p>
            <a:pPr lvl="2" eaLnBrk="1" hangingPunct="1"/>
            <a:r>
              <a:rPr lang="en-US" altLang="ru-RU" dirty="0"/>
              <a:t>But can be built (and refined) by amateurs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DF5ACD8-F356-4C29-B399-5DE10FD18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8294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Support  Vector Machine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61017CC-EE8B-4FD7-B59B-76282CE178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SVM:  A Large-Margin Classifier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Linear SVM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Kernel Trick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Fast implementation: SMO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SVM for Text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Multi-class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Multi-label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Hierarchical Classification Tool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0B82DF0-5DD6-46A7-9AA4-14B428F3F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6518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What is a Good Decision Boundary?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EB82094-EE28-42E9-8BBC-4E24B17F7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828800"/>
            <a:ext cx="4724400" cy="4648200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Consider a two-class, linearly separable classification problem</a:t>
            </a: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Many decision boundaries!</a:t>
            </a: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The Perceptron algorithm can be used to find such a boundary</a:t>
            </a: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Are all decision boundaries equally good?</a:t>
            </a:r>
          </a:p>
        </p:txBody>
      </p:sp>
      <p:grpSp>
        <p:nvGrpSpPr>
          <p:cNvPr id="24580" name="Group 4">
            <a:extLst>
              <a:ext uri="{FF2B5EF4-FFF2-40B4-BE49-F238E27FC236}">
                <a16:creationId xmlns:a16="http://schemas.microsoft.com/office/drawing/2014/main" id="{57D12552-A8C7-4135-A3AC-F5F5E9057F84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057400"/>
            <a:ext cx="3486150" cy="3200400"/>
            <a:chOff x="720" y="1584"/>
            <a:chExt cx="2196" cy="2016"/>
          </a:xfrm>
        </p:grpSpPr>
        <p:sp>
          <p:nvSpPr>
            <p:cNvPr id="24581" name="Line 5">
              <a:extLst>
                <a:ext uri="{FF2B5EF4-FFF2-40B4-BE49-F238E27FC236}">
                  <a16:creationId xmlns:a16="http://schemas.microsoft.com/office/drawing/2014/main" id="{1DA59EC4-CB29-4095-8AE4-53B0874E9A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1584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582" name="Line 6">
              <a:extLst>
                <a:ext uri="{FF2B5EF4-FFF2-40B4-BE49-F238E27FC236}">
                  <a16:creationId xmlns:a16="http://schemas.microsoft.com/office/drawing/2014/main" id="{8F621CD6-99ED-429C-BEA9-3F76B026EA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3600"/>
              <a:ext cx="19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583" name="Oval 7">
              <a:extLst>
                <a:ext uri="{FF2B5EF4-FFF2-40B4-BE49-F238E27FC236}">
                  <a16:creationId xmlns:a16="http://schemas.microsoft.com/office/drawing/2014/main" id="{CFB85D9A-3BC4-4521-A62F-78B00B2A9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9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4" name="Oval 8">
              <a:extLst>
                <a:ext uri="{FF2B5EF4-FFF2-40B4-BE49-F238E27FC236}">
                  <a16:creationId xmlns:a16="http://schemas.microsoft.com/office/drawing/2014/main" id="{1D99A4F5-CFB0-4959-BD7A-2746EE779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5" name="Oval 9">
              <a:extLst>
                <a:ext uri="{FF2B5EF4-FFF2-40B4-BE49-F238E27FC236}">
                  <a16:creationId xmlns:a16="http://schemas.microsoft.com/office/drawing/2014/main" id="{371D7A4E-3FB7-41CB-90F9-8D0252BD0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6" name="Oval 10">
              <a:extLst>
                <a:ext uri="{FF2B5EF4-FFF2-40B4-BE49-F238E27FC236}">
                  <a16:creationId xmlns:a16="http://schemas.microsoft.com/office/drawing/2014/main" id="{52EA118A-3597-4F8B-A2F4-AC5F9BBA0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7" name="Oval 11">
              <a:extLst>
                <a:ext uri="{FF2B5EF4-FFF2-40B4-BE49-F238E27FC236}">
                  <a16:creationId xmlns:a16="http://schemas.microsoft.com/office/drawing/2014/main" id="{C47528D3-CCE5-4E9B-ADDB-A82BFAE6C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8" name="Rectangle 12">
              <a:extLst>
                <a:ext uri="{FF2B5EF4-FFF2-40B4-BE49-F238E27FC236}">
                  <a16:creationId xmlns:a16="http://schemas.microsoft.com/office/drawing/2014/main" id="{0ED4287D-EAE6-4D5D-A05D-6D8507B46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64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89" name="Rectangle 13">
              <a:extLst>
                <a:ext uri="{FF2B5EF4-FFF2-40B4-BE49-F238E27FC236}">
                  <a16:creationId xmlns:a16="http://schemas.microsoft.com/office/drawing/2014/main" id="{033DFE89-C4A5-4C2B-BA06-C250CD224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90" name="Rectangle 14">
              <a:extLst>
                <a:ext uri="{FF2B5EF4-FFF2-40B4-BE49-F238E27FC236}">
                  <a16:creationId xmlns:a16="http://schemas.microsoft.com/office/drawing/2014/main" id="{BB86937D-357E-4F1C-87A7-84D20D686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21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91" name="Rectangle 15">
              <a:extLst>
                <a:ext uri="{FF2B5EF4-FFF2-40B4-BE49-F238E27FC236}">
                  <a16:creationId xmlns:a16="http://schemas.microsoft.com/office/drawing/2014/main" id="{5FD62D62-7E4C-4937-89A8-B65BA3727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92" name="Rectangle 16">
              <a:extLst>
                <a:ext uri="{FF2B5EF4-FFF2-40B4-BE49-F238E27FC236}">
                  <a16:creationId xmlns:a16="http://schemas.microsoft.com/office/drawing/2014/main" id="{56DFA6C9-47C6-4639-93F8-D46DE3220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1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93" name="Rectangle 17">
              <a:extLst>
                <a:ext uri="{FF2B5EF4-FFF2-40B4-BE49-F238E27FC236}">
                  <a16:creationId xmlns:a16="http://schemas.microsoft.com/office/drawing/2014/main" id="{764F9328-86E8-4109-ABBD-6C9982856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24594" name="Text Box 18">
              <a:extLst>
                <a:ext uri="{FF2B5EF4-FFF2-40B4-BE49-F238E27FC236}">
                  <a16:creationId xmlns:a16="http://schemas.microsoft.com/office/drawing/2014/main" id="{86F0151C-8DA8-4145-B72A-D658E21D3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295"/>
              <a:ext cx="6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2000">
                  <a:latin typeface="Tahoma" panose="020B0604030504040204" pitchFamily="34" charset="0"/>
                  <a:cs typeface="华文中宋" panose="020B0503020204020204" pitchFamily="2" charset="-122"/>
                </a:rPr>
                <a:t>Class 1</a:t>
              </a:r>
            </a:p>
          </p:txBody>
        </p:sp>
        <p:sp>
          <p:nvSpPr>
            <p:cNvPr id="24595" name="Text Box 19">
              <a:extLst>
                <a:ext uri="{FF2B5EF4-FFF2-40B4-BE49-F238E27FC236}">
                  <a16:creationId xmlns:a16="http://schemas.microsoft.com/office/drawing/2014/main" id="{4ADAE0E4-6A64-4108-ADDD-FEE4A0BB44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872"/>
              <a:ext cx="6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2000">
                  <a:latin typeface="Tahoma" panose="020B0604030504040204" pitchFamily="34" charset="0"/>
                  <a:cs typeface="华文中宋" panose="020B0503020204020204" pitchFamily="2" charset="-122"/>
                </a:rPr>
                <a:t>Class 2</a:t>
              </a:r>
            </a:p>
          </p:txBody>
        </p:sp>
        <p:sp>
          <p:nvSpPr>
            <p:cNvPr id="24596" name="Line 20">
              <a:extLst>
                <a:ext uri="{FF2B5EF4-FFF2-40B4-BE49-F238E27FC236}">
                  <a16:creationId xmlns:a16="http://schemas.microsoft.com/office/drawing/2014/main" id="{CBC00159-2FE9-4004-B7CB-A2F778426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680"/>
              <a:ext cx="1488" cy="1728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7C449A7-AE4D-4AA0-A75A-0A2A63126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10064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Examples of Bad Decision Boundaries</a:t>
            </a:r>
          </a:p>
        </p:txBody>
      </p:sp>
      <p:sp>
        <p:nvSpPr>
          <p:cNvPr id="25603" name="Line 3">
            <a:extLst>
              <a:ext uri="{FF2B5EF4-FFF2-40B4-BE49-F238E27FC236}">
                <a16:creationId xmlns:a16="http://schemas.microsoft.com/office/drawing/2014/main" id="{24584171-7B9B-4364-B605-1E877753AA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2098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4434619F-B32A-47DC-AAF0-EFF361F7B0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5410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05" name="Oval 5">
            <a:extLst>
              <a:ext uri="{FF2B5EF4-FFF2-40B4-BE49-F238E27FC236}">
                <a16:creationId xmlns:a16="http://schemas.microsoft.com/office/drawing/2014/main" id="{2F73CBC8-E626-4D59-8C10-FEE8482BB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06" name="Oval 6">
            <a:extLst>
              <a:ext uri="{FF2B5EF4-FFF2-40B4-BE49-F238E27FC236}">
                <a16:creationId xmlns:a16="http://schemas.microsoft.com/office/drawing/2014/main" id="{135C9321-1FC5-42B6-84A9-170FC5BE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07" name="Oval 7">
            <a:extLst>
              <a:ext uri="{FF2B5EF4-FFF2-40B4-BE49-F238E27FC236}">
                <a16:creationId xmlns:a16="http://schemas.microsoft.com/office/drawing/2014/main" id="{BDA9BF6A-C62F-4503-A9DB-0999D48EB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364883D9-7FE6-41BD-B36E-A13E4F7A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09" name="Oval 9">
            <a:extLst>
              <a:ext uri="{FF2B5EF4-FFF2-40B4-BE49-F238E27FC236}">
                <a16:creationId xmlns:a16="http://schemas.microsoft.com/office/drawing/2014/main" id="{EC9E3D3E-6AA3-4E90-B1EA-769615DF1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9E1B261F-3E8E-4A66-A48F-880D39E02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86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90A3A3CF-0DCD-40D0-B7C3-760C0DD89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343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01EF44E5-DFD7-4DAA-87FF-BD46E9A52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E92BD9B5-F4A3-43F7-BAC7-FCA4745E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343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6A98D1B1-B724-4790-9FCC-29118BBE1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724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5" name="Rectangle 15">
            <a:extLst>
              <a:ext uri="{FF2B5EF4-FFF2-40B4-BE49-F238E27FC236}">
                <a16:creationId xmlns:a16="http://schemas.microsoft.com/office/drawing/2014/main" id="{F3366AE8-5F3B-4E2D-A09B-887464912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505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16" name="Text Box 16">
            <a:extLst>
              <a:ext uri="{FF2B5EF4-FFF2-40B4-BE49-F238E27FC236}">
                <a16:creationId xmlns:a16="http://schemas.microsoft.com/office/drawing/2014/main" id="{B3484E85-9FD1-494D-A779-95F6C3DFB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926014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1</a:t>
            </a:r>
          </a:p>
        </p:txBody>
      </p:sp>
      <p:sp>
        <p:nvSpPr>
          <p:cNvPr id="25617" name="Text Box 17">
            <a:extLst>
              <a:ext uri="{FF2B5EF4-FFF2-40B4-BE49-F238E27FC236}">
                <a16:creationId xmlns:a16="http://schemas.microsoft.com/office/drawing/2014/main" id="{465EEDCC-947C-4C77-A06A-96CA47810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670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2</a:t>
            </a:r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3C6B618F-F61A-41A1-A373-3B11ED34C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514600"/>
            <a:ext cx="2362200" cy="274320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C0D1D825-FC41-4EF4-8B30-BD69BEF1AF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77050" y="22098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BEC5E625-258A-4D79-A70D-AEB3724018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77050" y="54102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1" name="Oval 21">
            <a:extLst>
              <a:ext uri="{FF2B5EF4-FFF2-40B4-BE49-F238E27FC236}">
                <a16:creationId xmlns:a16="http://schemas.microsoft.com/office/drawing/2014/main" id="{424E7402-C74E-45CE-BE12-AEF06D3D2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445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2" name="Oval 22">
            <a:extLst>
              <a:ext uri="{FF2B5EF4-FFF2-40B4-BE49-F238E27FC236}">
                <a16:creationId xmlns:a16="http://schemas.microsoft.com/office/drawing/2014/main" id="{CB3E9D53-5CE8-4108-80FD-D99A74531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05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3" name="Oval 23">
            <a:extLst>
              <a:ext uri="{FF2B5EF4-FFF2-40B4-BE49-F238E27FC236}">
                <a16:creationId xmlns:a16="http://schemas.microsoft.com/office/drawing/2014/main" id="{7072BF9A-DF70-477C-83ED-6F3FBE859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4" name="Oval 24">
            <a:extLst>
              <a:ext uri="{FF2B5EF4-FFF2-40B4-BE49-F238E27FC236}">
                <a16:creationId xmlns:a16="http://schemas.microsoft.com/office/drawing/2014/main" id="{4FEAE6C2-6BD3-45D3-AFB1-8B723C659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5" name="Oval 25">
            <a:extLst>
              <a:ext uri="{FF2B5EF4-FFF2-40B4-BE49-F238E27FC236}">
                <a16:creationId xmlns:a16="http://schemas.microsoft.com/office/drawing/2014/main" id="{5521A5AD-70E4-4BB6-BA63-7D2861B52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78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6" name="Rectangle 26">
            <a:extLst>
              <a:ext uri="{FF2B5EF4-FFF2-40B4-BE49-F238E27FC236}">
                <a16:creationId xmlns:a16="http://schemas.microsoft.com/office/drawing/2014/main" id="{445CF9D4-CFB7-438E-8E4A-65826365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850" y="3886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7" name="Rectangle 27">
            <a:extLst>
              <a:ext uri="{FF2B5EF4-FFF2-40B4-BE49-F238E27FC236}">
                <a16:creationId xmlns:a16="http://schemas.microsoft.com/office/drawing/2014/main" id="{C7F57295-D672-4996-9181-9B79E10AB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1050" y="4343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8" name="Rectangle 28">
            <a:extLst>
              <a:ext uri="{FF2B5EF4-FFF2-40B4-BE49-F238E27FC236}">
                <a16:creationId xmlns:a16="http://schemas.microsoft.com/office/drawing/2014/main" id="{C04DD62F-2787-48F0-8037-FD9C973A9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650" y="4800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29" name="Rectangle 29">
            <a:extLst>
              <a:ext uri="{FF2B5EF4-FFF2-40B4-BE49-F238E27FC236}">
                <a16:creationId xmlns:a16="http://schemas.microsoft.com/office/drawing/2014/main" id="{6E7BD793-003D-4E9C-92D3-C085858AA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0" y="4343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30" name="Rectangle 30">
            <a:extLst>
              <a:ext uri="{FF2B5EF4-FFF2-40B4-BE49-F238E27FC236}">
                <a16:creationId xmlns:a16="http://schemas.microsoft.com/office/drawing/2014/main" id="{9CC4DD15-6FB8-4A05-B96C-0378713C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0" y="4724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31" name="Rectangle 31">
            <a:extLst>
              <a:ext uri="{FF2B5EF4-FFF2-40B4-BE49-F238E27FC236}">
                <a16:creationId xmlns:a16="http://schemas.microsoft.com/office/drawing/2014/main" id="{D6A7EE38-A894-4ED6-9375-375E8653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3505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632" name="Text Box 32">
            <a:extLst>
              <a:ext uri="{FF2B5EF4-FFF2-40B4-BE49-F238E27FC236}">
                <a16:creationId xmlns:a16="http://schemas.microsoft.com/office/drawing/2014/main" id="{EBDA12B5-3885-4D10-9B7C-51B582D71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1850" y="4926014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1</a:t>
            </a:r>
          </a:p>
        </p:txBody>
      </p:sp>
      <p:sp>
        <p:nvSpPr>
          <p:cNvPr id="25633" name="Text Box 33">
            <a:extLst>
              <a:ext uri="{FF2B5EF4-FFF2-40B4-BE49-F238E27FC236}">
                <a16:creationId xmlns:a16="http://schemas.microsoft.com/office/drawing/2014/main" id="{09C8B7C9-DB22-43E5-A05F-F72FB47BB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1650" y="26670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2</a:t>
            </a:r>
          </a:p>
        </p:txBody>
      </p:sp>
      <p:sp>
        <p:nvSpPr>
          <p:cNvPr id="25634" name="Line 34">
            <a:extLst>
              <a:ext uri="{FF2B5EF4-FFF2-40B4-BE49-F238E27FC236}">
                <a16:creationId xmlns:a16="http://schemas.microsoft.com/office/drawing/2014/main" id="{F48FDEDB-98A2-44E7-ADD6-691152190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286000"/>
            <a:ext cx="609600" cy="29718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0B1C8BF-6038-44DD-9F14-A5D7C1C0B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442917"/>
            <a:ext cx="9601200" cy="838195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Large-margin Decision Boundary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34A6AA4-F7CB-4E74-96BA-6C7D654FC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599" y="1436688"/>
            <a:ext cx="10356209" cy="5593285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The decision boundary should be as far away from the data of both classes as possible</a:t>
            </a: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We should maximize the margin, m</a:t>
            </a: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DC266241-B646-4E5A-8D18-06A55C03E0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25146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CAECA475-15E2-471B-BEC0-A593404D98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150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0" name="Oval 6">
            <a:extLst>
              <a:ext uri="{FF2B5EF4-FFF2-40B4-BE49-F238E27FC236}">
                <a16:creationId xmlns:a16="http://schemas.microsoft.com/office/drawing/2014/main" id="{FD3C6157-87F0-49EE-B7F3-2652BC503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1" name="Oval 7">
            <a:extLst>
              <a:ext uri="{FF2B5EF4-FFF2-40B4-BE49-F238E27FC236}">
                <a16:creationId xmlns:a16="http://schemas.microsoft.com/office/drawing/2014/main" id="{E12D0CA3-380A-40AE-B73C-B9456A2A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2" name="Oval 8">
            <a:extLst>
              <a:ext uri="{FF2B5EF4-FFF2-40B4-BE49-F238E27FC236}">
                <a16:creationId xmlns:a16="http://schemas.microsoft.com/office/drawing/2014/main" id="{8B81E4AA-5A4A-48E9-912C-8CC02719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3" name="Oval 9">
            <a:extLst>
              <a:ext uri="{FF2B5EF4-FFF2-40B4-BE49-F238E27FC236}">
                <a16:creationId xmlns:a16="http://schemas.microsoft.com/office/drawing/2014/main" id="{233FB761-B26D-426B-9821-83702E0BF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4" name="Oval 10">
            <a:extLst>
              <a:ext uri="{FF2B5EF4-FFF2-40B4-BE49-F238E27FC236}">
                <a16:creationId xmlns:a16="http://schemas.microsoft.com/office/drawing/2014/main" id="{A569D706-5E5D-4494-8CEF-07D51F52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DFE9CBB0-6F70-44C9-BA4F-5F45D1FEF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1910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9BD55C02-6696-4349-9820-922E7D9C2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648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95218E83-685B-4B70-A0F2-CC439646D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105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2C46B942-926D-414D-AA11-9061FD89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648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9887A393-E70E-4993-961F-7EDBD42C0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029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1B3348D8-7153-45A6-B44D-79244E5BE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886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A11F14C3-8A8D-4E1F-B48D-1A7D0C58E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230814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1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7D9784DD-6540-4203-B393-AEF38D249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0386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2</a:t>
            </a:r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2215769B-3041-448C-8D88-56926CCD0C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743200"/>
            <a:ext cx="2514600" cy="251460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699E7D9A-D5C3-490B-AA51-E32214E9C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124200"/>
            <a:ext cx="2971800" cy="297180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5" name="Line 21">
            <a:extLst>
              <a:ext uri="{FF2B5EF4-FFF2-40B4-BE49-F238E27FC236}">
                <a16:creationId xmlns:a16="http://schemas.microsoft.com/office/drawing/2014/main" id="{904C2B9A-DAFB-4355-A2E3-550663C09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38400"/>
            <a:ext cx="3886200" cy="38862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6646" name="Picture 22" descr="txp_fig">
            <a:extLst>
              <a:ext uri="{FF2B5EF4-FFF2-40B4-BE49-F238E27FC236}">
                <a16:creationId xmlns:a16="http://schemas.microsoft.com/office/drawing/2014/main" id="{DA83D70D-1037-44F3-B8E3-BCEDC6DBBF7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791201"/>
            <a:ext cx="2057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7" name="Picture 23" descr="txp_fig">
            <a:extLst>
              <a:ext uri="{FF2B5EF4-FFF2-40B4-BE49-F238E27FC236}">
                <a16:creationId xmlns:a16="http://schemas.microsoft.com/office/drawing/2014/main" id="{0F30B0B1-8060-4F46-B8C4-59A20447BF1D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48201"/>
            <a:ext cx="20399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8" name="Picture 24" descr="txp_fig">
            <a:extLst>
              <a:ext uri="{FF2B5EF4-FFF2-40B4-BE49-F238E27FC236}">
                <a16:creationId xmlns:a16="http://schemas.microsoft.com/office/drawing/2014/main" id="{BA0A3E1E-512F-4F54-9D7B-7B7C38B2C52D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5867401"/>
            <a:ext cx="23082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9" name="Line 25">
            <a:extLst>
              <a:ext uri="{FF2B5EF4-FFF2-40B4-BE49-F238E27FC236}">
                <a16:creationId xmlns:a16="http://schemas.microsoft.com/office/drawing/2014/main" id="{C05CAEC7-39F2-4A94-B7B8-095057B90B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4905376"/>
            <a:ext cx="723900" cy="733425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6650" name="Picture 26" descr="txp_fig">
            <a:extLst>
              <a:ext uri="{FF2B5EF4-FFF2-40B4-BE49-F238E27FC236}">
                <a16:creationId xmlns:a16="http://schemas.microsoft.com/office/drawing/2014/main" id="{29D29920-8B4A-445B-A4C5-C4EAD947D240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76600"/>
            <a:ext cx="175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1" name="Text Box 27">
            <a:extLst>
              <a:ext uri="{FF2B5EF4-FFF2-40B4-BE49-F238E27FC236}">
                <a16:creationId xmlns:a16="http://schemas.microsoft.com/office/drawing/2014/main" id="{3207A055-A719-46DC-8452-4EBF125C5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029200"/>
            <a:ext cx="439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 i="1">
                <a:solidFill>
                  <a:srgbClr val="CC00CC"/>
                </a:solidFill>
                <a:latin typeface="Tahoma" panose="020B0604030504040204" pitchFamily="34" charset="0"/>
                <a:cs typeface="华文中宋" panose="020B0503020204020204" pitchFamily="2" charset="-122"/>
              </a:rPr>
              <a:t>m</a:t>
            </a:r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899C6F13-AF74-4906-9D69-B9EAF97FF7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124200"/>
            <a:ext cx="1600200" cy="1676400"/>
          </a:xfrm>
          <a:prstGeom prst="line">
            <a:avLst/>
          </a:prstGeom>
          <a:noFill/>
          <a:ln w="25400">
            <a:solidFill>
              <a:srgbClr val="99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6653" name="Picture 29" descr="txp_fig">
            <a:extLst>
              <a:ext uri="{FF2B5EF4-FFF2-40B4-BE49-F238E27FC236}">
                <a16:creationId xmlns:a16="http://schemas.microsoft.com/office/drawing/2014/main" id="{C1D87055-D6F5-4A1F-88B9-543516A506C7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2971800"/>
            <a:ext cx="2841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CAD0B3B-7513-46C0-A04C-B967EE3F2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27099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Finding the Decision Boundary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C65A579-F4A1-4993-899B-06A73D2EB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Let {</a:t>
            </a:r>
            <a:r>
              <a:rPr lang="en-US" altLang="zh-CN" sz="2400" i="1">
                <a:cs typeface="华文中宋" panose="020B0503020204020204" pitchFamily="2" charset="-122"/>
              </a:rPr>
              <a:t>x</a:t>
            </a:r>
            <a:r>
              <a:rPr lang="en-US" altLang="zh-CN" sz="2400" baseline="-25000">
                <a:cs typeface="华文中宋" panose="020B0503020204020204" pitchFamily="2" charset="-122"/>
              </a:rPr>
              <a:t>1</a:t>
            </a:r>
            <a:r>
              <a:rPr lang="en-US" altLang="zh-CN" sz="2400">
                <a:cs typeface="华文中宋" panose="020B0503020204020204" pitchFamily="2" charset="-122"/>
              </a:rPr>
              <a:t>, ..., </a:t>
            </a:r>
            <a:r>
              <a:rPr lang="en-US" altLang="zh-CN" sz="2400" i="1">
                <a:cs typeface="华文中宋" panose="020B0503020204020204" pitchFamily="2" charset="-122"/>
              </a:rPr>
              <a:t>x</a:t>
            </a:r>
            <a:r>
              <a:rPr lang="en-US" altLang="zh-CN" sz="2400" baseline="-25000">
                <a:cs typeface="华文中宋" panose="020B0503020204020204" pitchFamily="2" charset="-122"/>
              </a:rPr>
              <a:t>n</a:t>
            </a:r>
            <a:r>
              <a:rPr lang="en-US" altLang="zh-CN" sz="2400">
                <a:cs typeface="华文中宋" panose="020B0503020204020204" pitchFamily="2" charset="-122"/>
              </a:rPr>
              <a:t>} be our data set and let </a:t>
            </a:r>
            <a:r>
              <a:rPr lang="en-US" altLang="zh-CN" sz="2400" i="1">
                <a:cs typeface="华文中宋" panose="020B0503020204020204" pitchFamily="2" charset="-122"/>
              </a:rPr>
              <a:t>y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r>
              <a:rPr lang="en-US" altLang="zh-CN" sz="2400">
                <a:cs typeface="华文中宋" panose="020B0503020204020204" pitchFamily="2" charset="-122"/>
              </a:rPr>
              <a:t>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Î</a:t>
            </a:r>
            <a:r>
              <a:rPr lang="en-US" altLang="zh-CN" sz="2400">
                <a:cs typeface="华文中宋" panose="020B0503020204020204" pitchFamily="2" charset="-122"/>
              </a:rPr>
              <a:t> {1,-1} be the class label of </a:t>
            </a:r>
            <a:r>
              <a:rPr lang="en-US" altLang="zh-CN" sz="2400" i="1">
                <a:cs typeface="华文中宋" panose="020B0503020204020204" pitchFamily="2" charset="-122"/>
              </a:rPr>
              <a:t>x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The decision boundary should classify all points correctly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Þ</a:t>
            </a: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The decision boundary can be found by solving the following constrained optimization problem</a:t>
            </a:r>
          </a:p>
          <a:p>
            <a:pPr eaLnBrk="1" hangingPunct="1">
              <a:lnSpc>
                <a:spcPct val="90000"/>
              </a:lnSpc>
            </a:pP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The Lagrangian of this optimization problem is</a:t>
            </a:r>
          </a:p>
        </p:txBody>
      </p:sp>
      <p:pic>
        <p:nvPicPr>
          <p:cNvPr id="27652" name="Picture 4" descr="txp_fig">
            <a:extLst>
              <a:ext uri="{FF2B5EF4-FFF2-40B4-BE49-F238E27FC236}">
                <a16:creationId xmlns:a16="http://schemas.microsoft.com/office/drawing/2014/main" id="{2BFE4CE4-4DB6-4957-8A00-705BE2083CB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962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txp_fig">
            <a:extLst>
              <a:ext uri="{FF2B5EF4-FFF2-40B4-BE49-F238E27FC236}">
                <a16:creationId xmlns:a16="http://schemas.microsoft.com/office/drawing/2014/main" id="{EED4091A-B755-42D6-822A-F348CD983954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85" y="3877244"/>
            <a:ext cx="24384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txp_fig">
            <a:extLst>
              <a:ext uri="{FF2B5EF4-FFF2-40B4-BE49-F238E27FC236}">
                <a16:creationId xmlns:a16="http://schemas.microsoft.com/office/drawing/2014/main" id="{A90C7594-2086-42DB-9A49-269A722D08E7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721" y="4709319"/>
            <a:ext cx="5334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7" descr="txp_fig">
            <a:extLst>
              <a:ext uri="{FF2B5EF4-FFF2-40B4-BE49-F238E27FC236}">
                <a16:creationId xmlns:a16="http://schemas.microsoft.com/office/drawing/2014/main" id="{B2EBF80E-39B7-4261-975F-A935C639BBBF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143" y="569776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9935DA0-8A1E-463E-8F4C-DB1A12A6B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68375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The Dual Problem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EFD014D-009D-4593-B34F-0F937D1C5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By setting the derivative of the Lagrangian to be zero, the optimization problem can be written in terms of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r>
              <a:rPr lang="en-US" altLang="zh-CN" sz="2400">
                <a:cs typeface="华文中宋" panose="020B0503020204020204" pitchFamily="2" charset="-122"/>
              </a:rPr>
              <a:t> (the dual problem)</a:t>
            </a:r>
          </a:p>
          <a:p>
            <a:pPr eaLnBrk="1" hangingPunct="1"/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>
              <a:cs typeface="华文中宋" panose="020B0503020204020204" pitchFamily="2" charset="-122"/>
            </a:endParaRPr>
          </a:p>
          <a:p>
            <a:pPr lvl="4" eaLnBrk="1" hangingPunct="1"/>
            <a:endParaRPr lang="en-US" altLang="zh-CN" sz="70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This is a quadratic programming (QP) problem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A global maximum of </a:t>
            </a:r>
            <a:r>
              <a:rPr lang="en-US" altLang="zh-CN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baseline="-25000">
                <a:cs typeface="华文中宋" panose="020B0503020204020204" pitchFamily="2" charset="-122"/>
              </a:rPr>
              <a:t>i </a:t>
            </a:r>
            <a:r>
              <a:rPr lang="en-US" altLang="zh-CN">
                <a:cs typeface="华文中宋" panose="020B0503020204020204" pitchFamily="2" charset="-122"/>
              </a:rPr>
              <a:t>can always be found</a:t>
            </a:r>
          </a:p>
          <a:p>
            <a:pPr lvl="4" eaLnBrk="1" hangingPunct="1"/>
            <a:endParaRPr lang="en-US" altLang="zh-CN" sz="140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400" b="1">
                <a:cs typeface="华文中宋" panose="020B0503020204020204" pitchFamily="2" charset="-122"/>
              </a:rPr>
              <a:t>w</a:t>
            </a:r>
            <a:r>
              <a:rPr lang="en-US" altLang="zh-CN" sz="2400">
                <a:cs typeface="华文中宋" panose="020B0503020204020204" pitchFamily="2" charset="-122"/>
              </a:rPr>
              <a:t> can be recovered by</a:t>
            </a:r>
          </a:p>
        </p:txBody>
      </p:sp>
      <p:pic>
        <p:nvPicPr>
          <p:cNvPr id="28676" name="Picture 4" descr="txp_fig">
            <a:extLst>
              <a:ext uri="{FF2B5EF4-FFF2-40B4-BE49-F238E27FC236}">
                <a16:creationId xmlns:a16="http://schemas.microsoft.com/office/drawing/2014/main" id="{8CB93A9B-24DF-4449-B38C-B00D1BF5AA7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33801"/>
            <a:ext cx="403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 descr="txp_fig">
            <a:extLst>
              <a:ext uri="{FF2B5EF4-FFF2-40B4-BE49-F238E27FC236}">
                <a16:creationId xmlns:a16="http://schemas.microsoft.com/office/drawing/2014/main" id="{33473279-3D87-457C-A1A6-4EEF0178DF9A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19400"/>
            <a:ext cx="60198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 descr="txp_fig">
            <a:extLst>
              <a:ext uri="{FF2B5EF4-FFF2-40B4-BE49-F238E27FC236}">
                <a16:creationId xmlns:a16="http://schemas.microsoft.com/office/drawing/2014/main" id="{DACC36A1-21C0-44B9-B812-B0489343B118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932" y="5497512"/>
            <a:ext cx="1905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1" name="AutoShape 7">
            <a:extLst>
              <a:ext uri="{FF2B5EF4-FFF2-40B4-BE49-F238E27FC236}">
                <a16:creationId xmlns:a16="http://schemas.microsoft.com/office/drawing/2014/main" id="{753CEC0D-1188-41AF-913C-F14B20249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267200"/>
            <a:ext cx="3276600" cy="1676400"/>
          </a:xfrm>
          <a:prstGeom prst="wedgeRoundRectCallout">
            <a:avLst>
              <a:gd name="adj1" fmla="val -61190"/>
              <a:gd name="adj2" fmla="val -854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zh-CN" sz="1600" dirty="0">
                <a:cs typeface="华文中宋" panose="020B0503020204020204" pitchFamily="2" charset="-122"/>
              </a:rPr>
              <a:t>If the number of training examples is large, SVM training will be very slow because the number of parameters Alpha is very large in the dual problem.</a:t>
            </a:r>
          </a:p>
          <a:p>
            <a:pPr algn="ctr" eaLnBrk="1" hangingPunct="1"/>
            <a:endParaRPr lang="en-US" altLang="zh-CN" sz="1600" dirty="0">
              <a:cs typeface="华文中宋" panose="020B050302020402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>
            <a:extLst>
              <a:ext uri="{FF2B5EF4-FFF2-40B4-BE49-F238E27FC236}">
                <a16:creationId xmlns:a16="http://schemas.microsoft.com/office/drawing/2014/main" id="{E4261E9D-2EBC-478E-A1EC-B48B109BA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7161" y="532701"/>
            <a:ext cx="7962900" cy="706874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rgbClr val="00B050"/>
                </a:solidFill>
              </a:rPr>
              <a:t>Text CATEGORIZATION / CLASSIFICATION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9FB92A8-F3C0-4069-AB6B-AA39CFA03B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9987" y="1474583"/>
            <a:ext cx="9830652" cy="5270166"/>
          </a:xfrm>
        </p:spPr>
        <p:txBody>
          <a:bodyPr>
            <a:normAutofit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Given:</a:t>
            </a:r>
          </a:p>
          <a:p>
            <a:pPr marL="640080" lvl="1" indent="-237744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A description of an instance, </a:t>
            </a:r>
            <a:r>
              <a:rPr lang="en-US" i="1" dirty="0" err="1"/>
              <a:t>x</a:t>
            </a:r>
            <a:r>
              <a:rPr lang="en-US" dirty="0" err="1">
                <a:sym typeface="Symbol" pitchFamily="18" charset="2"/>
              </a:rPr>
              <a:t></a:t>
            </a:r>
            <a:r>
              <a:rPr lang="en-US" i="1" dirty="0" err="1">
                <a:sym typeface="Symbol" pitchFamily="18" charset="2"/>
              </a:rPr>
              <a:t>X</a:t>
            </a:r>
            <a:r>
              <a:rPr lang="en-US" dirty="0"/>
              <a:t>, where X is the </a:t>
            </a:r>
            <a:r>
              <a:rPr lang="en-US" i="1" dirty="0"/>
              <a:t>instance language</a:t>
            </a:r>
            <a:r>
              <a:rPr lang="en-US" dirty="0"/>
              <a:t> or </a:t>
            </a:r>
            <a:r>
              <a:rPr lang="en-US" i="1" dirty="0"/>
              <a:t>instance space</a:t>
            </a:r>
            <a:r>
              <a:rPr lang="en-US" dirty="0"/>
              <a:t>.</a:t>
            </a:r>
          </a:p>
          <a:p>
            <a:pPr marL="886968" lvl="2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err="1">
                <a:solidFill>
                  <a:srgbClr val="00A000"/>
                </a:solidFill>
              </a:rPr>
              <a:t>E.g</a:t>
            </a:r>
            <a:r>
              <a:rPr lang="en-US" dirty="0">
                <a:solidFill>
                  <a:srgbClr val="00A000"/>
                </a:solidFill>
              </a:rPr>
              <a:t>: how to represent text documents.</a:t>
            </a:r>
          </a:p>
          <a:p>
            <a:pPr marL="886968" lvl="2">
              <a:spcAft>
                <a:spcPts val="0"/>
              </a:spcAft>
              <a:buFont typeface="Wingdings 2"/>
              <a:buChar char=""/>
              <a:defRPr/>
            </a:pPr>
            <a:endParaRPr lang="en-US" dirty="0">
              <a:solidFill>
                <a:srgbClr val="00A000"/>
              </a:solidFill>
            </a:endParaRPr>
          </a:p>
          <a:p>
            <a:pPr marL="640080" lvl="1" indent="-237744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A fixed set of categories </a:t>
            </a:r>
            <a:r>
              <a:rPr lang="en-US" i="1" dirty="0"/>
              <a:t>C </a:t>
            </a:r>
            <a:r>
              <a:rPr lang="en-US" dirty="0"/>
              <a:t>=</a:t>
            </a:r>
            <a:r>
              <a:rPr lang="en-US" i="1" dirty="0"/>
              <a:t> </a:t>
            </a:r>
            <a:r>
              <a:rPr lang="en-US" dirty="0">
                <a:sym typeface="Symbol" pitchFamily="18" charset="2"/>
              </a:rPr>
              <a:t>{</a:t>
            </a:r>
            <a:r>
              <a:rPr lang="en-US" i="1" dirty="0">
                <a:sym typeface="Symbol" pitchFamily="18" charset="2"/>
              </a:rPr>
              <a:t>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,…, </a:t>
            </a:r>
            <a:r>
              <a:rPr lang="en-US" i="1" dirty="0" err="1">
                <a:sym typeface="Symbol" pitchFamily="18" charset="2"/>
              </a:rPr>
              <a:t>c</a:t>
            </a:r>
            <a:r>
              <a:rPr lang="en-US" baseline="-25000" dirty="0" err="1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 marL="640080" lvl="1" indent="-237744">
              <a:spcAft>
                <a:spcPts val="0"/>
              </a:spcAft>
              <a:buFont typeface="Verdana"/>
              <a:buChar char="◦"/>
              <a:defRPr/>
            </a:pPr>
            <a:endParaRPr lang="en-US" dirty="0">
              <a:sym typeface="Symbol" pitchFamily="18" charset="2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sym typeface="Symbol" pitchFamily="18" charset="2"/>
              </a:rPr>
              <a:t>Determine: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sym typeface="Symbol" pitchFamily="18" charset="2"/>
            </a:endParaRPr>
          </a:p>
          <a:p>
            <a:pPr marL="640080" lvl="1" indent="-237744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>
                <a:sym typeface="Symbol" pitchFamily="18" charset="2"/>
              </a:rPr>
              <a:t>The category of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: </a:t>
            </a:r>
            <a:r>
              <a:rPr lang="en-US" i="1" dirty="0">
                <a:sym typeface="Symbol" pitchFamily="18" charset="2"/>
              </a:rPr>
              <a:t>c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)</a:t>
            </a:r>
            <a:r>
              <a:rPr lang="en-US" i="1" dirty="0">
                <a:sym typeface="Symbol" pitchFamily="18" charset="2"/>
              </a:rPr>
              <a:t>C, </a:t>
            </a:r>
            <a:r>
              <a:rPr lang="en-US" dirty="0">
                <a:sym typeface="Symbol" pitchFamily="18" charset="2"/>
              </a:rPr>
              <a:t>where </a:t>
            </a:r>
            <a:r>
              <a:rPr lang="en-US" i="1" dirty="0">
                <a:sym typeface="Symbol" pitchFamily="18" charset="2"/>
              </a:rPr>
              <a:t>c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) is a </a:t>
            </a:r>
            <a:r>
              <a:rPr lang="en-US" i="1" dirty="0">
                <a:sym typeface="Symbol" pitchFamily="18" charset="2"/>
              </a:rPr>
              <a:t>categorization function</a:t>
            </a:r>
            <a:r>
              <a:rPr lang="en-US" dirty="0">
                <a:sym typeface="Symbol" pitchFamily="18" charset="2"/>
              </a:rPr>
              <a:t> whose domain is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and whose range is </a:t>
            </a:r>
            <a:r>
              <a:rPr lang="en-US" i="1" dirty="0">
                <a:sym typeface="Symbol" pitchFamily="18" charset="2"/>
              </a:rPr>
              <a:t>C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A54FBFEF-EF3D-4E22-8E3F-BE4A11155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40328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KTT Condition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FF0A889-D4B5-4A66-B8B9-4621ADC4F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 QP problem is solved when for all i,</a:t>
            </a:r>
          </a:p>
          <a:p>
            <a:pPr eaLnBrk="1" hangingPunct="1"/>
            <a:endParaRPr lang="en-US" altLang="zh-CN">
              <a:cs typeface="华文中宋" panose="020B0503020204020204" pitchFamily="2" charset="-122"/>
            </a:endParaRPr>
          </a:p>
          <a:p>
            <a:pPr eaLnBrk="1" hangingPunct="1"/>
            <a:endParaRPr lang="en-US" altLang="zh-CN">
              <a:cs typeface="华文中宋" panose="020B0503020204020204" pitchFamily="2" charset="-122"/>
            </a:endParaRPr>
          </a:p>
          <a:p>
            <a:pPr eaLnBrk="1" hangingPunct="1"/>
            <a:endParaRPr lang="en-US" altLang="zh-CN">
              <a:cs typeface="华文中宋" panose="020B0503020204020204" pitchFamily="2" charset="-122"/>
            </a:endParaRPr>
          </a:p>
        </p:txBody>
      </p:sp>
      <p:pic>
        <p:nvPicPr>
          <p:cNvPr id="29700" name="Picture 5">
            <a:extLst>
              <a:ext uri="{FF2B5EF4-FFF2-40B4-BE49-F238E27FC236}">
                <a16:creationId xmlns:a16="http://schemas.microsoft.com/office/drawing/2014/main" id="{D7FD2013-F052-4E8B-B83F-5370F536E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933" y="3056870"/>
            <a:ext cx="47244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AF1BB44-44B8-4010-AF93-1A8B21704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404815"/>
            <a:ext cx="9601200" cy="762000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Characteristics of the Solution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409C94E-9EF4-46E4-90C3-3860D287D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8077200" cy="4876800"/>
          </a:xfrm>
        </p:spPr>
        <p:txBody>
          <a:bodyPr/>
          <a:lstStyle/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KTT condition indicates many of the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r>
              <a:rPr lang="en-US" altLang="zh-CN" sz="2400">
                <a:cs typeface="华文中宋" panose="020B0503020204020204" pitchFamily="2" charset="-122"/>
              </a:rPr>
              <a:t> are zero</a:t>
            </a:r>
          </a:p>
          <a:p>
            <a:pPr lvl="1" eaLnBrk="1" hangingPunct="1"/>
            <a:r>
              <a:rPr lang="en-US" altLang="zh-CN" b="1">
                <a:cs typeface="华文中宋" panose="020B0503020204020204" pitchFamily="2" charset="-122"/>
              </a:rPr>
              <a:t>w</a:t>
            </a:r>
            <a:r>
              <a:rPr lang="en-US" altLang="zh-CN">
                <a:cs typeface="华文中宋" panose="020B0503020204020204" pitchFamily="2" charset="-122"/>
              </a:rPr>
              <a:t> is a linear combination of a small number of data points</a:t>
            </a:r>
          </a:p>
          <a:p>
            <a:pPr eaLnBrk="1" hangingPunct="1"/>
            <a:r>
              <a:rPr lang="en-US" altLang="zh-CN" sz="2400" b="1">
                <a:cs typeface="华文中宋" panose="020B0503020204020204" pitchFamily="2" charset="-122"/>
              </a:rPr>
              <a:t>x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r>
              <a:rPr lang="en-US" altLang="zh-CN" sz="2400">
                <a:cs typeface="华文中宋" panose="020B0503020204020204" pitchFamily="2" charset="-122"/>
              </a:rPr>
              <a:t> with non-zero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r>
              <a:rPr lang="en-US" altLang="zh-CN" sz="2400">
                <a:cs typeface="华文中宋" panose="020B0503020204020204" pitchFamily="2" charset="-122"/>
              </a:rPr>
              <a:t> are called support vectors (SV)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The decision boundary is determined only by the SV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Let t</a:t>
            </a:r>
            <a:r>
              <a:rPr lang="en-US" altLang="zh-CN" baseline="-25000">
                <a:cs typeface="华文中宋" panose="020B0503020204020204" pitchFamily="2" charset="-122"/>
              </a:rPr>
              <a:t>j</a:t>
            </a:r>
            <a:r>
              <a:rPr lang="en-US" altLang="zh-CN">
                <a:cs typeface="华文中宋" panose="020B0503020204020204" pitchFamily="2" charset="-122"/>
              </a:rPr>
              <a:t> (j=1, ..., s) be the indices of the s support vectors. We can write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For testing with a new data </a:t>
            </a:r>
            <a:r>
              <a:rPr lang="en-US" altLang="zh-CN" sz="2400" b="1">
                <a:cs typeface="华文中宋" panose="020B0503020204020204" pitchFamily="2" charset="-122"/>
              </a:rPr>
              <a:t>z</a:t>
            </a:r>
            <a:endParaRPr lang="en-US" altLang="zh-CN" sz="1000"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>
                <a:cs typeface="华文中宋" panose="020B0503020204020204" pitchFamily="2" charset="-122"/>
              </a:rPr>
              <a:t>Compute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zh-CN">
                <a:cs typeface="华文中宋" panose="020B0503020204020204" pitchFamily="2" charset="-122"/>
              </a:rPr>
              <a:t>    and classify </a:t>
            </a:r>
            <a:r>
              <a:rPr lang="en-US" altLang="zh-CN" b="1">
                <a:cs typeface="华文中宋" panose="020B0503020204020204" pitchFamily="2" charset="-122"/>
              </a:rPr>
              <a:t>z</a:t>
            </a:r>
            <a:r>
              <a:rPr lang="en-US" altLang="zh-CN">
                <a:cs typeface="华文中宋" panose="020B0503020204020204" pitchFamily="2" charset="-122"/>
              </a:rPr>
              <a:t> as class 1 if the sum is positive, and class 2 otherwise.</a:t>
            </a:r>
          </a:p>
        </p:txBody>
      </p:sp>
      <p:pic>
        <p:nvPicPr>
          <p:cNvPr id="30724" name="Picture 4" descr="txp_fig">
            <a:extLst>
              <a:ext uri="{FF2B5EF4-FFF2-40B4-BE49-F238E27FC236}">
                <a16:creationId xmlns:a16="http://schemas.microsoft.com/office/drawing/2014/main" id="{0543FCAA-788A-45DB-A1B5-5E99EA9A9E5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181" y="3529152"/>
            <a:ext cx="25146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 descr="txp_fig">
            <a:extLst>
              <a:ext uri="{FF2B5EF4-FFF2-40B4-BE49-F238E27FC236}">
                <a16:creationId xmlns:a16="http://schemas.microsoft.com/office/drawing/2014/main" id="{F3DFD778-BAC1-4E85-B233-11650EF3162D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391" y="4349896"/>
            <a:ext cx="4343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2F53CE5E-2904-41C8-A312-C0C55898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4495800"/>
            <a:ext cx="1135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6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=1.4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BD17789-D3BC-4CB2-9A0A-7F43BE095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3226" y="461169"/>
            <a:ext cx="9601200" cy="77470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A Geometrical Interpretation</a:t>
            </a:r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45CD8955-F5EE-40D8-A507-C95B2E429D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611313"/>
            <a:ext cx="0" cy="42799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545C152F-56AC-4765-A312-02D4DD4678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891213"/>
            <a:ext cx="40767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750" name="Oval 6">
            <a:extLst>
              <a:ext uri="{FF2B5EF4-FFF2-40B4-BE49-F238E27FC236}">
                <a16:creationId xmlns:a16="http://schemas.microsoft.com/office/drawing/2014/main" id="{A08A557B-DA7B-4EDC-B2CB-AE600A93A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5" y="2427288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1" name="Oval 7">
            <a:extLst>
              <a:ext uri="{FF2B5EF4-FFF2-40B4-BE49-F238E27FC236}">
                <a16:creationId xmlns:a16="http://schemas.microsoft.com/office/drawing/2014/main" id="{42943856-64F6-44B1-9926-724C2287D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276600"/>
            <a:ext cx="204788" cy="204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2" name="Oval 8">
            <a:extLst>
              <a:ext uri="{FF2B5EF4-FFF2-40B4-BE49-F238E27FC236}">
                <a16:creationId xmlns:a16="http://schemas.microsoft.com/office/drawing/2014/main" id="{CACE95F0-6EA3-428E-AE60-BBFAEBA7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088" y="3548063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3" name="Oval 9">
            <a:extLst>
              <a:ext uri="{FF2B5EF4-FFF2-40B4-BE49-F238E27FC236}">
                <a16:creationId xmlns:a16="http://schemas.microsoft.com/office/drawing/2014/main" id="{D90219F0-53FB-448E-AAA3-3036A9D9A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2630489"/>
            <a:ext cx="204788" cy="204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4" name="Oval 10">
            <a:extLst>
              <a:ext uri="{FF2B5EF4-FFF2-40B4-BE49-F238E27FC236}">
                <a16:creationId xmlns:a16="http://schemas.microsoft.com/office/drawing/2014/main" id="{12C2F19B-C1C9-4A27-8C5A-9392F35DF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713" y="3956050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95B55AC0-51E3-47CF-AD7F-BF0A9923C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038600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6" name="Rectangle 12">
            <a:extLst>
              <a:ext uri="{FF2B5EF4-FFF2-40B4-BE49-F238E27FC236}">
                <a16:creationId xmlns:a16="http://schemas.microsoft.com/office/drawing/2014/main" id="{BE0685B2-53EE-4C38-B75A-50FD03004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419600"/>
            <a:ext cx="204788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7" name="Rectangle 13">
            <a:extLst>
              <a:ext uri="{FF2B5EF4-FFF2-40B4-BE49-F238E27FC236}">
                <a16:creationId xmlns:a16="http://schemas.microsoft.com/office/drawing/2014/main" id="{AB687232-EC7B-4561-A301-956D55E8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5076825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8" name="Rectangle 14">
            <a:extLst>
              <a:ext uri="{FF2B5EF4-FFF2-40B4-BE49-F238E27FC236}">
                <a16:creationId xmlns:a16="http://schemas.microsoft.com/office/drawing/2014/main" id="{81FF33FC-8F97-437B-BC40-517DFA337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9" y="4975225"/>
            <a:ext cx="204787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59" name="Rectangle 15">
            <a:extLst>
              <a:ext uri="{FF2B5EF4-FFF2-40B4-BE49-F238E27FC236}">
                <a16:creationId xmlns:a16="http://schemas.microsoft.com/office/drawing/2014/main" id="{9823B16A-7441-49E3-BAA6-3E415BC4E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5" y="3446463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1760" name="Text Box 16">
            <a:extLst>
              <a:ext uri="{FF2B5EF4-FFF2-40B4-BE49-F238E27FC236}">
                <a16:creationId xmlns:a16="http://schemas.microsoft.com/office/drawing/2014/main" id="{AEF5F548-E67E-42C1-81B8-306D3D417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4864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1</a:t>
            </a:r>
          </a:p>
        </p:txBody>
      </p:sp>
      <p:sp>
        <p:nvSpPr>
          <p:cNvPr id="31761" name="Text Box 17">
            <a:extLst>
              <a:ext uri="{FF2B5EF4-FFF2-40B4-BE49-F238E27FC236}">
                <a16:creationId xmlns:a16="http://schemas.microsoft.com/office/drawing/2014/main" id="{428ECE10-CC00-438C-87F2-1EB1CF4F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478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2</a:t>
            </a:r>
          </a:p>
        </p:txBody>
      </p:sp>
      <p:sp>
        <p:nvSpPr>
          <p:cNvPr id="31762" name="Line 18">
            <a:extLst>
              <a:ext uri="{FF2B5EF4-FFF2-40B4-BE49-F238E27FC236}">
                <a16:creationId xmlns:a16="http://schemas.microsoft.com/office/drawing/2014/main" id="{3403FB1B-AD82-4C77-BD2B-76650418E7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0363" y="1917701"/>
            <a:ext cx="3363912" cy="33623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763" name="Line 19">
            <a:extLst>
              <a:ext uri="{FF2B5EF4-FFF2-40B4-BE49-F238E27FC236}">
                <a16:creationId xmlns:a16="http://schemas.microsoft.com/office/drawing/2014/main" id="{4BE63BD2-2969-449E-9B6E-5E8A23341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800" y="2427289"/>
            <a:ext cx="3632200" cy="35909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764" name="Line 20">
            <a:extLst>
              <a:ext uri="{FF2B5EF4-FFF2-40B4-BE49-F238E27FC236}">
                <a16:creationId xmlns:a16="http://schemas.microsoft.com/office/drawing/2014/main" id="{907D1D32-50E9-4EBC-A96D-FC377D7FC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800" y="1509714"/>
            <a:ext cx="4165600" cy="4129087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1765" name="Picture 21" descr="txp_fig">
            <a:extLst>
              <a:ext uri="{FF2B5EF4-FFF2-40B4-BE49-F238E27FC236}">
                <a16:creationId xmlns:a16="http://schemas.microsoft.com/office/drawing/2014/main" id="{714BBB06-204F-49EC-9A1D-00496525DEB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410200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6" name="Picture 22" descr="txp_fig">
            <a:extLst>
              <a:ext uri="{FF2B5EF4-FFF2-40B4-BE49-F238E27FC236}">
                <a16:creationId xmlns:a16="http://schemas.microsoft.com/office/drawing/2014/main" id="{3721E21A-DE52-41E8-80B6-4BA108A7BA5A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800600"/>
            <a:ext cx="18288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7" name="Picture 23" descr="txp_fig">
            <a:extLst>
              <a:ext uri="{FF2B5EF4-FFF2-40B4-BE49-F238E27FC236}">
                <a16:creationId xmlns:a16="http://schemas.microsoft.com/office/drawing/2014/main" id="{BE0C8879-0DB3-4320-99DC-D11F2F8D9753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43601"/>
            <a:ext cx="21336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8" name="Line 24">
            <a:extLst>
              <a:ext uri="{FF2B5EF4-FFF2-40B4-BE49-F238E27FC236}">
                <a16:creationId xmlns:a16="http://schemas.microsoft.com/office/drawing/2014/main" id="{AA61330F-C81F-43FC-96E1-92FACE09CA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3564" y="2427288"/>
            <a:ext cx="2141537" cy="2241550"/>
          </a:xfrm>
          <a:prstGeom prst="line">
            <a:avLst/>
          </a:prstGeom>
          <a:noFill/>
          <a:ln w="25400">
            <a:solidFill>
              <a:srgbClr val="99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1769" name="Picture 25" descr="txp_fig">
            <a:extLst>
              <a:ext uri="{FF2B5EF4-FFF2-40B4-BE49-F238E27FC236}">
                <a16:creationId xmlns:a16="http://schemas.microsoft.com/office/drawing/2014/main" id="{DD49211F-33EE-47AC-85B9-CD642DE58046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971800"/>
            <a:ext cx="381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0" name="Text Box 26">
            <a:extLst>
              <a:ext uri="{FF2B5EF4-FFF2-40B4-BE49-F238E27FC236}">
                <a16:creationId xmlns:a16="http://schemas.microsoft.com/office/drawing/2014/main" id="{F2C780FA-21C4-4455-B631-32E55A48A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3886200"/>
            <a:ext cx="1135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1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=0.8</a:t>
            </a:r>
          </a:p>
        </p:txBody>
      </p:sp>
      <p:sp>
        <p:nvSpPr>
          <p:cNvPr id="31771" name="Text Box 27">
            <a:extLst>
              <a:ext uri="{FF2B5EF4-FFF2-40B4-BE49-F238E27FC236}">
                <a16:creationId xmlns:a16="http://schemas.microsoft.com/office/drawing/2014/main" id="{AC554698-EC7F-4134-A0EF-E242C4DF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1242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2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2" name="Text Box 28">
            <a:extLst>
              <a:ext uri="{FF2B5EF4-FFF2-40B4-BE49-F238E27FC236}">
                <a16:creationId xmlns:a16="http://schemas.microsoft.com/office/drawing/2014/main" id="{2AE22B05-37B3-4F74-8220-32EF5B7B1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3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3" name="Text Box 29">
            <a:extLst>
              <a:ext uri="{FF2B5EF4-FFF2-40B4-BE49-F238E27FC236}">
                <a16:creationId xmlns:a16="http://schemas.microsoft.com/office/drawing/2014/main" id="{DF42819A-38C1-4A53-8B51-0EB3C90C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1148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4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4" name="Text Box 30">
            <a:extLst>
              <a:ext uri="{FF2B5EF4-FFF2-40B4-BE49-F238E27FC236}">
                <a16:creationId xmlns:a16="http://schemas.microsoft.com/office/drawing/2014/main" id="{68858391-A9D7-4F2E-A1AF-7ABB46ACB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766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5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5" name="Text Box 31">
            <a:extLst>
              <a:ext uri="{FF2B5EF4-FFF2-40B4-BE49-F238E27FC236}">
                <a16:creationId xmlns:a16="http://schemas.microsoft.com/office/drawing/2014/main" id="{5D20BCD3-7B1E-4A87-B38A-8777ABE34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8956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7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6" name="Text Box 32">
            <a:extLst>
              <a:ext uri="{FF2B5EF4-FFF2-40B4-BE49-F238E27FC236}">
                <a16:creationId xmlns:a16="http://schemas.microsoft.com/office/drawing/2014/main" id="{2D98122C-A9B3-4109-9E20-D73EEF2AE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209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8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=0.6</a:t>
            </a:r>
          </a:p>
        </p:txBody>
      </p:sp>
      <p:sp>
        <p:nvSpPr>
          <p:cNvPr id="31777" name="Text Box 33">
            <a:extLst>
              <a:ext uri="{FF2B5EF4-FFF2-40B4-BE49-F238E27FC236}">
                <a16:creationId xmlns:a16="http://schemas.microsoft.com/office/drawing/2014/main" id="{82E35CC7-BE4B-4BBA-8677-90EC2855F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29200"/>
            <a:ext cx="87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9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  <p:sp>
        <p:nvSpPr>
          <p:cNvPr id="31778" name="Text Box 34">
            <a:extLst>
              <a:ext uri="{FF2B5EF4-FFF2-40B4-BE49-F238E27FC236}">
                <a16:creationId xmlns:a16="http://schemas.microsoft.com/office/drawing/2014/main" id="{FEEA96BA-C651-4A3F-B409-01C797BB6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1" y="205740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latin typeface="Tahoma" panose="020B0604030504040204" pitchFamily="34" charset="0"/>
                <a:cs typeface="华文中宋" panose="020B0503020204020204" pitchFamily="2" charset="-122"/>
              </a:rPr>
              <a:t>10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=0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B3F9326-0E5D-463B-845B-EBBCA5795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9426" y="461025"/>
            <a:ext cx="9601200" cy="862302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Non-linearly Separable Problems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B883D0C-D826-40DD-8071-E89ABD6FF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We allow </a:t>
            </a:r>
            <a:r>
              <a:rPr lang="en-US" altLang="zh-CN" sz="2800">
                <a:latin typeface="Tahoma" panose="020B0604030504040204" pitchFamily="34" charset="0"/>
                <a:cs typeface="华文中宋" panose="020B0503020204020204" pitchFamily="2" charset="-122"/>
              </a:rPr>
              <a:t>“</a:t>
            </a:r>
            <a:r>
              <a:rPr lang="en-US" altLang="zh-CN" sz="2800">
                <a:cs typeface="华文中宋" panose="020B0503020204020204" pitchFamily="2" charset="-122"/>
              </a:rPr>
              <a:t>error</a:t>
            </a:r>
            <a:r>
              <a:rPr lang="en-US" altLang="zh-CN" sz="2800">
                <a:latin typeface="Tahoma" panose="020B0604030504040204" pitchFamily="34" charset="0"/>
                <a:cs typeface="华文中宋" panose="020B0503020204020204" pitchFamily="2" charset="-122"/>
              </a:rPr>
              <a:t>”</a:t>
            </a:r>
            <a:r>
              <a:rPr lang="en-US" altLang="zh-CN" sz="2800">
                <a:cs typeface="华文中宋" panose="020B0503020204020204" pitchFamily="2" charset="-122"/>
              </a:rPr>
              <a:t> </a:t>
            </a:r>
            <a:r>
              <a:rPr lang="en-US" altLang="zh-CN" sz="2800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sz="2800" baseline="-25000">
                <a:cs typeface="华文中宋" panose="020B0503020204020204" pitchFamily="2" charset="-122"/>
              </a:rPr>
              <a:t>i</a:t>
            </a:r>
            <a:r>
              <a:rPr lang="en-US" altLang="zh-CN" sz="2800">
                <a:cs typeface="华文中宋" panose="020B0503020204020204" pitchFamily="2" charset="-122"/>
              </a:rPr>
              <a:t> in classification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2AD22770-8DE3-4954-BD72-D25A967E00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095500"/>
            <a:ext cx="1588" cy="42799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E88FB8C-407C-4782-B490-0600B5AC92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6375400"/>
            <a:ext cx="4076700" cy="1588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710A2F07-6A0E-449B-9187-E4BB4FE9C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2911475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1CD9A25D-1C89-40AE-B8A7-7CEA7ED2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38400"/>
            <a:ext cx="204788" cy="204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76" name="Oval 8">
            <a:extLst>
              <a:ext uri="{FF2B5EF4-FFF2-40B4-BE49-F238E27FC236}">
                <a16:creationId xmlns:a16="http://schemas.microsoft.com/office/drawing/2014/main" id="{E1FD5D72-9C38-43E5-BB1D-397223DEA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267200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77" name="Oval 9">
            <a:extLst>
              <a:ext uri="{FF2B5EF4-FFF2-40B4-BE49-F238E27FC236}">
                <a16:creationId xmlns:a16="http://schemas.microsoft.com/office/drawing/2014/main" id="{AC6DB585-6094-4B4D-8D28-476A67DBD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0"/>
            <a:ext cx="204788" cy="204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78" name="Oval 10">
            <a:extLst>
              <a:ext uri="{FF2B5EF4-FFF2-40B4-BE49-F238E27FC236}">
                <a16:creationId xmlns:a16="http://schemas.microsoft.com/office/drawing/2014/main" id="{EA01A217-DC2A-4434-B388-D2D871688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581400"/>
            <a:ext cx="203200" cy="20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D1470363-9CE4-45CD-8C9A-A2BE857B2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522788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C3B9190D-97E1-41D7-A5F7-E99CD21BD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191000"/>
            <a:ext cx="204788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B9D00DDB-009D-4419-A175-11DDBF45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953000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90BCD0FF-947D-4429-9B60-70CAD0C90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9" y="5459413"/>
            <a:ext cx="204787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E5536F95-413F-4850-A83D-907D01FE0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00600"/>
            <a:ext cx="203200" cy="203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2784" name="Text Box 16">
            <a:extLst>
              <a:ext uri="{FF2B5EF4-FFF2-40B4-BE49-F238E27FC236}">
                <a16:creationId xmlns:a16="http://schemas.microsoft.com/office/drawing/2014/main" id="{B7287627-BE5B-4696-81A7-15F3B1CDD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970589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1</a:t>
            </a:r>
          </a:p>
        </p:txBody>
      </p:sp>
      <p:sp>
        <p:nvSpPr>
          <p:cNvPr id="32785" name="Text Box 17">
            <a:extLst>
              <a:ext uri="{FF2B5EF4-FFF2-40B4-BE49-F238E27FC236}">
                <a16:creationId xmlns:a16="http://schemas.microsoft.com/office/drawing/2014/main" id="{4F52DD5F-6BAE-4B84-97B9-88AA7B21F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66700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000">
                <a:latin typeface="Tahoma" panose="020B0604030504040204" pitchFamily="34" charset="0"/>
                <a:cs typeface="华文中宋" panose="020B0503020204020204" pitchFamily="2" charset="-122"/>
              </a:rPr>
              <a:t>Class 2</a:t>
            </a:r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82F3AB66-6DEB-4257-94BD-BB34CF1E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1" y="1981201"/>
            <a:ext cx="3363913" cy="33623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90A69133-1C18-4781-861D-BA47EC046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048001"/>
            <a:ext cx="3632200" cy="35909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B049D89A-C2CB-4C4E-B3DE-780C1FA5D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9200" y="1993900"/>
            <a:ext cx="4165600" cy="4129088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2789" name="Picture 21" descr="txp_fig">
            <a:extLst>
              <a:ext uri="{FF2B5EF4-FFF2-40B4-BE49-F238E27FC236}">
                <a16:creationId xmlns:a16="http://schemas.microsoft.com/office/drawing/2014/main" id="{D70ACC29-9899-44B3-A9A6-AE411366E476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894388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0" name="Picture 22" descr="txp_fig">
            <a:extLst>
              <a:ext uri="{FF2B5EF4-FFF2-40B4-BE49-F238E27FC236}">
                <a16:creationId xmlns:a16="http://schemas.microsoft.com/office/drawing/2014/main" id="{31F1AF0A-682C-4E50-A579-5EE7812CFE0A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284789"/>
            <a:ext cx="18288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1" name="Picture 23" descr="txp_fig">
            <a:extLst>
              <a:ext uri="{FF2B5EF4-FFF2-40B4-BE49-F238E27FC236}">
                <a16:creationId xmlns:a16="http://schemas.microsoft.com/office/drawing/2014/main" id="{4CDFA8D7-820C-4571-8DA9-11F60AF27FED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27788"/>
            <a:ext cx="21336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92" name="Line 24">
            <a:extLst>
              <a:ext uri="{FF2B5EF4-FFF2-40B4-BE49-F238E27FC236}">
                <a16:creationId xmlns:a16="http://schemas.microsoft.com/office/drawing/2014/main" id="{02176A96-A843-420B-8E4F-9CE7BE25F2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87964" y="2911475"/>
            <a:ext cx="2141537" cy="2241550"/>
          </a:xfrm>
          <a:prstGeom prst="line">
            <a:avLst/>
          </a:prstGeom>
          <a:noFill/>
          <a:ln w="25400">
            <a:solidFill>
              <a:srgbClr val="9933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2793" name="Picture 25" descr="txp_fig">
            <a:extLst>
              <a:ext uri="{FF2B5EF4-FFF2-40B4-BE49-F238E27FC236}">
                <a16:creationId xmlns:a16="http://schemas.microsoft.com/office/drawing/2014/main" id="{3436A156-62E6-4F87-B0D7-8C0115EAD907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9000"/>
            <a:ext cx="381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94" name="Line 26">
            <a:extLst>
              <a:ext uri="{FF2B5EF4-FFF2-40B4-BE49-F238E27FC236}">
                <a16:creationId xmlns:a16="http://schemas.microsoft.com/office/drawing/2014/main" id="{9C237C3C-056C-4625-92D3-CE349CF25A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84838" y="4359275"/>
            <a:ext cx="1219200" cy="1219200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2795" name="Picture 27" descr="txp_fig">
            <a:extLst>
              <a:ext uri="{FF2B5EF4-FFF2-40B4-BE49-F238E27FC236}">
                <a16:creationId xmlns:a16="http://schemas.microsoft.com/office/drawing/2014/main" id="{C6896A6A-D85E-4F33-A46C-B67C40B9C006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5029200"/>
            <a:ext cx="3016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6" name="Picture 28" descr="txp_fig">
            <a:extLst>
              <a:ext uri="{FF2B5EF4-FFF2-40B4-BE49-F238E27FC236}">
                <a16:creationId xmlns:a16="http://schemas.microsoft.com/office/drawing/2014/main" id="{CDE83433-009C-4F8C-AB56-0BDC25A029C4}"/>
              </a:ext>
            </a:extLst>
          </p:cNvPr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4419601"/>
            <a:ext cx="3159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97" name="Line 29">
            <a:extLst>
              <a:ext uri="{FF2B5EF4-FFF2-40B4-BE49-F238E27FC236}">
                <a16:creationId xmlns:a16="http://schemas.microsoft.com/office/drawing/2014/main" id="{B9806AAA-3408-47F1-A3E6-8D0EDDE48C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1" y="2573338"/>
            <a:ext cx="593725" cy="550862"/>
          </a:xfrm>
          <a:prstGeom prst="line">
            <a:avLst/>
          </a:prstGeom>
          <a:noFill/>
          <a:ln w="25400">
            <a:solidFill>
              <a:srgbClr val="FF00FF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2798" name="Picture 30" descr="txp_fig">
            <a:extLst>
              <a:ext uri="{FF2B5EF4-FFF2-40B4-BE49-F238E27FC236}">
                <a16:creationId xmlns:a16="http://schemas.microsoft.com/office/drawing/2014/main" id="{34D7121A-22DC-4975-A151-0BB1035708C6}"/>
              </a:ext>
            </a:extLst>
          </p:cNvPr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75" y="3165475"/>
            <a:ext cx="3508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9" name="Picture 31" descr="txp_fig">
            <a:extLst>
              <a:ext uri="{FF2B5EF4-FFF2-40B4-BE49-F238E27FC236}">
                <a16:creationId xmlns:a16="http://schemas.microsoft.com/office/drawing/2014/main" id="{E950EE85-B87C-435F-A12F-B212F1BEE8AB}"/>
              </a:ext>
            </a:extLst>
          </p:cNvPr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38" y="2484439"/>
            <a:ext cx="3413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49A835D-930B-4C71-A154-D9F112AA1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66163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Soft Margin Hyperplane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70576A8-332F-4122-82B4-185A1237E6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9863" y="1981200"/>
            <a:ext cx="9601200" cy="4191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cs typeface="华文中宋" panose="020B0503020204020204" pitchFamily="2" charset="-122"/>
              </a:rPr>
              <a:t>By minimizing </a:t>
            </a:r>
            <a:r>
              <a:rPr lang="en-US" altLang="zh-CN" sz="2400" dirty="0" err="1">
                <a:latin typeface="Symbol" panose="05050102010706020507" pitchFamily="18" charset="2"/>
                <a:cs typeface="华文中宋" panose="020B0503020204020204" pitchFamily="2" charset="-122"/>
              </a:rPr>
              <a:t>å</a:t>
            </a:r>
            <a:r>
              <a:rPr lang="en-US" altLang="zh-CN" sz="2400" baseline="-25000" dirty="0" err="1">
                <a:cs typeface="华文中宋" panose="020B0503020204020204" pitchFamily="2" charset="-122"/>
              </a:rPr>
              <a:t>i</a:t>
            </a:r>
            <a:r>
              <a:rPr lang="en-US" altLang="zh-CN" sz="2400" dirty="0" err="1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sz="2400" baseline="-25000" dirty="0" err="1">
                <a:cs typeface="华文中宋" panose="020B0503020204020204" pitchFamily="2" charset="-122"/>
              </a:rPr>
              <a:t>i</a:t>
            </a:r>
            <a:r>
              <a:rPr lang="en-US" altLang="zh-CN" sz="2400" dirty="0">
                <a:cs typeface="华文中宋" panose="020B0503020204020204" pitchFamily="2" charset="-122"/>
              </a:rPr>
              <a:t>,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sz="2400" baseline="-25000" dirty="0">
                <a:cs typeface="华文中宋" panose="020B0503020204020204" pitchFamily="2" charset="-122"/>
              </a:rPr>
              <a:t>i</a:t>
            </a:r>
            <a:r>
              <a:rPr lang="en-US" altLang="zh-CN" sz="2400" dirty="0">
                <a:cs typeface="华文中宋" panose="020B0503020204020204" pitchFamily="2" charset="-122"/>
              </a:rPr>
              <a:t> can be obtained by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dirty="0">
              <a:latin typeface="Symbol" panose="05050102010706020507" pitchFamily="18" charset="2"/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dirty="0">
              <a:latin typeface="Symbol" panose="05050102010706020507" pitchFamily="18" charset="2"/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dirty="0">
              <a:latin typeface="Symbol" panose="05050102010706020507" pitchFamily="18" charset="2"/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baseline="-25000" dirty="0">
                <a:cs typeface="华文中宋" panose="020B0503020204020204" pitchFamily="2" charset="-122"/>
              </a:rPr>
              <a:t>i</a:t>
            </a:r>
            <a:r>
              <a:rPr lang="en-US" altLang="zh-CN" dirty="0">
                <a:cs typeface="华文中宋" panose="020B0503020204020204" pitchFamily="2" charset="-122"/>
              </a:rPr>
              <a:t> are </a:t>
            </a:r>
            <a:r>
              <a:rPr lang="en-US" altLang="zh-CN" dirty="0">
                <a:latin typeface="Tahoma" panose="020B0604030504040204" pitchFamily="34" charset="0"/>
                <a:cs typeface="华文中宋" panose="020B0503020204020204" pitchFamily="2" charset="-122"/>
              </a:rPr>
              <a:t>“</a:t>
            </a:r>
            <a:r>
              <a:rPr lang="en-US" altLang="zh-CN" dirty="0">
                <a:cs typeface="华文中宋" panose="020B0503020204020204" pitchFamily="2" charset="-122"/>
              </a:rPr>
              <a:t>slack variables</a:t>
            </a:r>
            <a:r>
              <a:rPr lang="en-US" altLang="zh-CN" dirty="0">
                <a:latin typeface="Tahoma" panose="020B0604030504040204" pitchFamily="34" charset="0"/>
                <a:cs typeface="华文中宋" panose="020B0503020204020204" pitchFamily="2" charset="-122"/>
              </a:rPr>
              <a:t>”</a:t>
            </a:r>
            <a:r>
              <a:rPr lang="en-US" altLang="zh-CN" dirty="0">
                <a:cs typeface="华文中宋" panose="020B0503020204020204" pitchFamily="2" charset="-122"/>
              </a:rPr>
              <a:t> in optimization;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baseline="-25000" dirty="0">
                <a:cs typeface="华文中宋" panose="020B0503020204020204" pitchFamily="2" charset="-122"/>
              </a:rPr>
              <a:t>i</a:t>
            </a:r>
            <a:r>
              <a:rPr lang="en-US" altLang="zh-CN" dirty="0">
                <a:cs typeface="华文中宋" panose="020B0503020204020204" pitchFamily="2" charset="-122"/>
              </a:rPr>
              <a:t>=0 if there is no error for </a:t>
            </a:r>
            <a:r>
              <a:rPr lang="en-US" altLang="zh-CN" b="1" dirty="0">
                <a:cs typeface="华文中宋" panose="020B0503020204020204" pitchFamily="2" charset="-122"/>
              </a:rPr>
              <a:t>x</a:t>
            </a:r>
            <a:r>
              <a:rPr lang="en-US" altLang="zh-CN" baseline="-25000" dirty="0">
                <a:cs typeface="华文中宋" panose="020B0503020204020204" pitchFamily="2" charset="-122"/>
              </a:rPr>
              <a:t>i</a:t>
            </a:r>
            <a:r>
              <a:rPr lang="en-US" altLang="zh-CN" dirty="0">
                <a:cs typeface="华文中宋" panose="020B0503020204020204" pitchFamily="2" charset="-122"/>
              </a:rPr>
              <a:t>, and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x</a:t>
            </a:r>
            <a:r>
              <a:rPr lang="en-US" altLang="zh-CN" baseline="-25000" dirty="0">
                <a:cs typeface="华文中宋" panose="020B0503020204020204" pitchFamily="2" charset="-122"/>
              </a:rPr>
              <a:t>i</a:t>
            </a:r>
            <a:r>
              <a:rPr lang="en-US" altLang="zh-CN" dirty="0">
                <a:cs typeface="华文中宋" panose="020B0503020204020204" pitchFamily="2" charset="-122"/>
              </a:rPr>
              <a:t> is an upper bound of the number of errors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cs typeface="华文中宋" panose="020B0503020204020204" pitchFamily="2" charset="-122"/>
              </a:rPr>
              <a:t>We want to minimize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CN" sz="1200" dirty="0"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dirty="0">
                <a:cs typeface="华文中宋" panose="020B0503020204020204" pitchFamily="2" charset="-122"/>
              </a:rPr>
              <a:t>C : tradeoff parameter between error and margin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>
                <a:cs typeface="华文中宋" panose="020B0503020204020204" pitchFamily="2" charset="-122"/>
              </a:rPr>
              <a:t>The optimization problem becomes</a:t>
            </a:r>
          </a:p>
        </p:txBody>
      </p:sp>
      <p:pic>
        <p:nvPicPr>
          <p:cNvPr id="33796" name="Picture 4" descr="txp_fig">
            <a:extLst>
              <a:ext uri="{FF2B5EF4-FFF2-40B4-BE49-F238E27FC236}">
                <a16:creationId xmlns:a16="http://schemas.microsoft.com/office/drawing/2014/main" id="{48C1ADA1-071F-4A87-B132-CCAA3AA5166B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934" y="2608265"/>
            <a:ext cx="342900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 descr="txp_fig">
            <a:extLst>
              <a:ext uri="{FF2B5EF4-FFF2-40B4-BE49-F238E27FC236}">
                <a16:creationId xmlns:a16="http://schemas.microsoft.com/office/drawing/2014/main" id="{D053EFFD-CEE8-4F80-AEE6-2881B845CC16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534" y="4448969"/>
            <a:ext cx="335280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 descr="txp_fig">
            <a:extLst>
              <a:ext uri="{FF2B5EF4-FFF2-40B4-BE49-F238E27FC236}">
                <a16:creationId xmlns:a16="http://schemas.microsoft.com/office/drawing/2014/main" id="{40E17361-6A07-4B18-B0DA-E4E920CF6FB5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288" y="5853112"/>
            <a:ext cx="49530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7" descr="txp_fig">
            <a:extLst>
              <a:ext uri="{FF2B5EF4-FFF2-40B4-BE49-F238E27FC236}">
                <a16:creationId xmlns:a16="http://schemas.microsoft.com/office/drawing/2014/main" id="{42148A51-5ABC-41E3-BD6E-8354CE39B645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22" y="3815161"/>
            <a:ext cx="19050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6B395D5-BA41-4C46-8C59-47243C1C4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71500"/>
            <a:ext cx="9601200" cy="863017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The Optimization Problem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5DFC964-1C7A-41C1-B565-0F0FED760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929468"/>
            <a:ext cx="9601200" cy="393793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The dual of the problem is</a:t>
            </a:r>
          </a:p>
          <a:p>
            <a:pPr eaLnBrk="1" hangingPunct="1"/>
            <a:endParaRPr lang="en-US" altLang="zh-CN" sz="2400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400" b="1" dirty="0">
                <a:cs typeface="华文中宋" panose="020B0503020204020204" pitchFamily="2" charset="-122"/>
              </a:rPr>
              <a:t>w</a:t>
            </a:r>
            <a:r>
              <a:rPr lang="en-US" altLang="zh-CN" sz="2400" dirty="0">
                <a:cs typeface="华文中宋" panose="020B0503020204020204" pitchFamily="2" charset="-122"/>
              </a:rPr>
              <a:t> is recovered as</a:t>
            </a: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This is very similar to the optimization problem in the linear separable case, except that there is an upper bound </a:t>
            </a:r>
            <a:r>
              <a:rPr lang="en-US" altLang="zh-CN" sz="2400" i="1" dirty="0">
                <a:cs typeface="华文中宋" panose="020B0503020204020204" pitchFamily="2" charset="-122"/>
              </a:rPr>
              <a:t>C</a:t>
            </a:r>
            <a:r>
              <a:rPr lang="en-US" altLang="zh-CN" sz="2400" dirty="0">
                <a:cs typeface="华文中宋" panose="020B0503020204020204" pitchFamily="2" charset="-122"/>
              </a:rPr>
              <a:t> on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 dirty="0">
                <a:cs typeface="华文中宋" panose="020B0503020204020204" pitchFamily="2" charset="-122"/>
              </a:rPr>
              <a:t>i </a:t>
            </a:r>
            <a:r>
              <a:rPr lang="en-US" altLang="zh-CN" sz="2400" dirty="0">
                <a:cs typeface="华文中宋" panose="020B0503020204020204" pitchFamily="2" charset="-122"/>
              </a:rPr>
              <a:t>now</a:t>
            </a: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Once again, a QP solver can be used to find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 dirty="0">
                <a:cs typeface="华文中宋" panose="020B0503020204020204" pitchFamily="2" charset="-122"/>
              </a:rPr>
              <a:t>i</a:t>
            </a:r>
            <a:r>
              <a:rPr lang="en-US" altLang="zh-CN" sz="2400" dirty="0">
                <a:cs typeface="华文中宋" panose="020B0503020204020204" pitchFamily="2" charset="-122"/>
              </a:rPr>
              <a:t> </a:t>
            </a:r>
          </a:p>
        </p:txBody>
      </p:sp>
      <p:pic>
        <p:nvPicPr>
          <p:cNvPr id="34820" name="Picture 4" descr="txp_fig">
            <a:extLst>
              <a:ext uri="{FF2B5EF4-FFF2-40B4-BE49-F238E27FC236}">
                <a16:creationId xmlns:a16="http://schemas.microsoft.com/office/drawing/2014/main" id="{B21EC19F-EF18-4678-A278-C76A8E1C095B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33" y="2317430"/>
            <a:ext cx="556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 descr="txp_fig">
            <a:extLst>
              <a:ext uri="{FF2B5EF4-FFF2-40B4-BE49-F238E27FC236}">
                <a16:creationId xmlns:a16="http://schemas.microsoft.com/office/drawing/2014/main" id="{A5B202AF-6A17-458F-AB56-EF0BC10C4A90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33" y="3234656"/>
            <a:ext cx="4267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txp_fig">
            <a:extLst>
              <a:ext uri="{FF2B5EF4-FFF2-40B4-BE49-F238E27FC236}">
                <a16:creationId xmlns:a16="http://schemas.microsoft.com/office/drawing/2014/main" id="{B1824AA0-5A62-468A-8C00-47CB91A09D4C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825" y="4086065"/>
            <a:ext cx="28194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4A94F90-1D20-4A2C-AE1B-58D80FA9F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1"/>
            <a:ext cx="9601200" cy="97522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Extension to Non-linear Decision Boundary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44AE585-5178-4D6A-B928-44D3E300D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So far, we only consider large-margin classifier with a linear decision boundary, how to generalize it to become nonlinear?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Key idea: transform </a:t>
            </a:r>
            <a:r>
              <a:rPr lang="en-US" altLang="zh-CN" b="1">
                <a:cs typeface="华文中宋" panose="020B0503020204020204" pitchFamily="2" charset="-122"/>
              </a:rPr>
              <a:t>x</a:t>
            </a:r>
            <a:r>
              <a:rPr lang="en-US" altLang="zh-CN" baseline="-25000">
                <a:cs typeface="华文中宋" panose="020B0503020204020204" pitchFamily="2" charset="-122"/>
              </a:rPr>
              <a:t>i</a:t>
            </a:r>
            <a:r>
              <a:rPr lang="en-US" altLang="zh-CN">
                <a:cs typeface="华文中宋" panose="020B0503020204020204" pitchFamily="2" charset="-122"/>
              </a:rPr>
              <a:t> to a higher dimensional space to 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“</a:t>
            </a:r>
            <a:r>
              <a:rPr lang="en-US" altLang="zh-CN">
                <a:cs typeface="华文中宋" panose="020B0503020204020204" pitchFamily="2" charset="-122"/>
              </a:rPr>
              <a:t>make life easier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”</a:t>
            </a:r>
            <a:endParaRPr lang="en-US" altLang="zh-CN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Input space: the space the point </a:t>
            </a:r>
            <a:r>
              <a:rPr lang="en-US" altLang="zh-CN" sz="1800" b="1">
                <a:cs typeface="华文中宋" panose="020B0503020204020204" pitchFamily="2" charset="-122"/>
              </a:rPr>
              <a:t>x</a:t>
            </a:r>
            <a:r>
              <a:rPr lang="en-US" altLang="zh-CN" sz="1800" baseline="-25000">
                <a:cs typeface="华文中宋" panose="020B0503020204020204" pitchFamily="2" charset="-122"/>
              </a:rPr>
              <a:t>i</a:t>
            </a:r>
            <a:r>
              <a:rPr lang="en-US" altLang="zh-CN" sz="1800">
                <a:cs typeface="华文中宋" panose="020B0503020204020204" pitchFamily="2" charset="-122"/>
              </a:rPr>
              <a:t> are located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Feature space: the space of </a:t>
            </a:r>
            <a:r>
              <a:rPr lang="en-US" altLang="zh-CN" sz="180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sz="1800">
                <a:cs typeface="华文中宋" panose="020B0503020204020204" pitchFamily="2" charset="-122"/>
              </a:rPr>
              <a:t>(</a:t>
            </a:r>
            <a:r>
              <a:rPr lang="en-US" altLang="zh-CN" sz="1800" b="1">
                <a:cs typeface="华文中宋" panose="020B0503020204020204" pitchFamily="2" charset="-122"/>
              </a:rPr>
              <a:t>x</a:t>
            </a:r>
            <a:r>
              <a:rPr lang="en-US" altLang="zh-CN" sz="1800" baseline="-25000">
                <a:cs typeface="华文中宋" panose="020B0503020204020204" pitchFamily="2" charset="-122"/>
              </a:rPr>
              <a:t>i</a:t>
            </a:r>
            <a:r>
              <a:rPr lang="en-US" altLang="zh-CN" sz="1800">
                <a:cs typeface="华文中宋" panose="020B0503020204020204" pitchFamily="2" charset="-122"/>
              </a:rPr>
              <a:t>) after transformation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Why transform?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Linear operation in the feature space is equivalent to non-linear operation in input space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Classification can become easier with a proper transformation. In the XOR problem, for example, adding a new feature of x</a:t>
            </a:r>
            <a:r>
              <a:rPr lang="en-US" altLang="zh-CN" sz="1800" baseline="-25000">
                <a:cs typeface="华文中宋" panose="020B0503020204020204" pitchFamily="2" charset="-122"/>
              </a:rPr>
              <a:t>1</a:t>
            </a:r>
            <a:r>
              <a:rPr lang="en-US" altLang="zh-CN" sz="1800">
                <a:cs typeface="华文中宋" panose="020B0503020204020204" pitchFamily="2" charset="-122"/>
              </a:rPr>
              <a:t>x</a:t>
            </a:r>
            <a:r>
              <a:rPr lang="en-US" altLang="zh-CN" sz="1800" baseline="-25000">
                <a:cs typeface="华文中宋" panose="020B0503020204020204" pitchFamily="2" charset="-122"/>
              </a:rPr>
              <a:t>2</a:t>
            </a:r>
            <a:r>
              <a:rPr lang="en-US" altLang="zh-CN" sz="1800">
                <a:cs typeface="华文中宋" panose="020B0503020204020204" pitchFamily="2" charset="-122"/>
              </a:rPr>
              <a:t> make the problem linearly separable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1DD6D753-80F6-4594-AF72-FD608B35E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6426" y="595256"/>
            <a:ext cx="9601200" cy="762000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Transforming the Data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B3E50CE-2DA3-4308-A90B-720405033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4914" y="4191000"/>
            <a:ext cx="7812087" cy="2209800"/>
          </a:xfrm>
        </p:spPr>
        <p:txBody>
          <a:bodyPr/>
          <a:lstStyle/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Computation in the feature space can be costly because it is high dimensional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The feature space is typically infinite-dimensional!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The kernel trick comes to rescue</a:t>
            </a:r>
          </a:p>
        </p:txBody>
      </p:sp>
      <p:sp>
        <p:nvSpPr>
          <p:cNvPr id="36868" name="Freeform 4">
            <a:extLst>
              <a:ext uri="{FF2B5EF4-FFF2-40B4-BE49-F238E27FC236}">
                <a16:creationId xmlns:a16="http://schemas.microsoft.com/office/drawing/2014/main" id="{5DCF3243-0E01-464F-8158-D023C4E126B8}"/>
              </a:ext>
            </a:extLst>
          </p:cNvPr>
          <p:cNvSpPr>
            <a:spLocks/>
          </p:cNvSpPr>
          <p:nvPr/>
        </p:nvSpPr>
        <p:spPr bwMode="auto">
          <a:xfrm>
            <a:off x="3124200" y="1676400"/>
            <a:ext cx="1600200" cy="1524000"/>
          </a:xfrm>
          <a:custGeom>
            <a:avLst/>
            <a:gdLst>
              <a:gd name="T0" fmla="*/ 0 w 1008"/>
              <a:gd name="T1" fmla="*/ 0 h 960"/>
              <a:gd name="T2" fmla="*/ 152400 w 1008"/>
              <a:gd name="T3" fmla="*/ 685800 h 960"/>
              <a:gd name="T4" fmla="*/ 609600 w 1008"/>
              <a:gd name="T5" fmla="*/ 990600 h 960"/>
              <a:gd name="T6" fmla="*/ 1219200 w 1008"/>
              <a:gd name="T7" fmla="*/ 1066800 h 960"/>
              <a:gd name="T8" fmla="*/ 1600200 w 1008"/>
              <a:gd name="T9" fmla="*/ 1524000 h 9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60"/>
              <a:gd name="T17" fmla="*/ 1008 w 1008"/>
              <a:gd name="T18" fmla="*/ 960 h 9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60">
                <a:moveTo>
                  <a:pt x="0" y="0"/>
                </a:moveTo>
                <a:cubicBezTo>
                  <a:pt x="16" y="164"/>
                  <a:pt x="32" y="328"/>
                  <a:pt x="96" y="432"/>
                </a:cubicBezTo>
                <a:cubicBezTo>
                  <a:pt x="160" y="536"/>
                  <a:pt x="272" y="584"/>
                  <a:pt x="384" y="624"/>
                </a:cubicBezTo>
                <a:cubicBezTo>
                  <a:pt x="496" y="664"/>
                  <a:pt x="664" y="616"/>
                  <a:pt x="768" y="672"/>
                </a:cubicBezTo>
                <a:cubicBezTo>
                  <a:pt x="872" y="728"/>
                  <a:pt x="940" y="844"/>
                  <a:pt x="1008" y="96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3A3F6089-10D8-4BC5-80D9-F1A8CCDAAA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524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D7C411B7-A72B-4FBB-AEA5-A12935182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581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71" name="Oval 7">
            <a:extLst>
              <a:ext uri="{FF2B5EF4-FFF2-40B4-BE49-F238E27FC236}">
                <a16:creationId xmlns:a16="http://schemas.microsoft.com/office/drawing/2014/main" id="{49478076-A899-40F4-8B37-49E65F95C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875372D0-52FA-41C5-88E6-97ECEA510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0574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3" name="Oval 9">
            <a:extLst>
              <a:ext uri="{FF2B5EF4-FFF2-40B4-BE49-F238E27FC236}">
                <a16:creationId xmlns:a16="http://schemas.microsoft.com/office/drawing/2014/main" id="{0500F2B1-FB68-4357-92A4-64C117A28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05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4" name="Oval 10">
            <a:extLst>
              <a:ext uri="{FF2B5EF4-FFF2-40B4-BE49-F238E27FC236}">
                <a16:creationId xmlns:a16="http://schemas.microsoft.com/office/drawing/2014/main" id="{A4E7A8C2-C581-4383-ADB9-DE572A92F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209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5" name="Oval 11">
            <a:extLst>
              <a:ext uri="{FF2B5EF4-FFF2-40B4-BE49-F238E27FC236}">
                <a16:creationId xmlns:a16="http://schemas.microsoft.com/office/drawing/2014/main" id="{48F14331-6D53-4CF0-AEB4-8FA141CD0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828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6" name="Oval 12">
            <a:extLst>
              <a:ext uri="{FF2B5EF4-FFF2-40B4-BE49-F238E27FC236}">
                <a16:creationId xmlns:a16="http://schemas.microsoft.com/office/drawing/2014/main" id="{248231E5-BC48-4D1F-94DB-D446490D5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209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F56BCE7A-7D5F-4FFC-808A-7116C1514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622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D92A0D37-2289-4BBE-8621-869F808EA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908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A562F43E-610F-4161-B1C5-335D24E8A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8194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id="{3DD75EA6-AEA3-47AA-A1AE-5D30594EB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1" name="Rectangle 17">
            <a:extLst>
              <a:ext uri="{FF2B5EF4-FFF2-40B4-BE49-F238E27FC236}">
                <a16:creationId xmlns:a16="http://schemas.microsoft.com/office/drawing/2014/main" id="{184DF3FD-5F88-4C8A-A188-40DE87213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8956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2" name="Rectangle 18">
            <a:extLst>
              <a:ext uri="{FF2B5EF4-FFF2-40B4-BE49-F238E27FC236}">
                <a16:creationId xmlns:a16="http://schemas.microsoft.com/office/drawing/2014/main" id="{E4EE2693-B6C2-4B2C-A363-DA210F951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1242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3" name="Rectangle 19">
            <a:extLst>
              <a:ext uri="{FF2B5EF4-FFF2-40B4-BE49-F238E27FC236}">
                <a16:creationId xmlns:a16="http://schemas.microsoft.com/office/drawing/2014/main" id="{D012DABD-8153-49CB-B77D-BCC88384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276600"/>
            <a:ext cx="762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4" name="Oval 20">
            <a:extLst>
              <a:ext uri="{FF2B5EF4-FFF2-40B4-BE49-F238E27FC236}">
                <a16:creationId xmlns:a16="http://schemas.microsoft.com/office/drawing/2014/main" id="{F758D57A-1EB8-46D3-9657-38E20BDC2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133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5" name="Oval 21">
            <a:extLst>
              <a:ext uri="{FF2B5EF4-FFF2-40B4-BE49-F238E27FC236}">
                <a16:creationId xmlns:a16="http://schemas.microsoft.com/office/drawing/2014/main" id="{001F9C62-2158-4523-AC7E-B1F7873CC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438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6" name="Oval 22">
            <a:extLst>
              <a:ext uri="{FF2B5EF4-FFF2-40B4-BE49-F238E27FC236}">
                <a16:creationId xmlns:a16="http://schemas.microsoft.com/office/drawing/2014/main" id="{332573FD-ABF9-4512-9B24-CD50C6D78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7" name="Oval 23">
            <a:extLst>
              <a:ext uri="{FF2B5EF4-FFF2-40B4-BE49-F238E27FC236}">
                <a16:creationId xmlns:a16="http://schemas.microsoft.com/office/drawing/2014/main" id="{2E675B8B-D718-4600-AD70-055974DD6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8" name="Oval 24">
            <a:extLst>
              <a:ext uri="{FF2B5EF4-FFF2-40B4-BE49-F238E27FC236}">
                <a16:creationId xmlns:a16="http://schemas.microsoft.com/office/drawing/2014/main" id="{8B1020AD-42AA-4CA2-BE8A-44ED1FBD2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048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889" name="Line 25">
            <a:extLst>
              <a:ext uri="{FF2B5EF4-FFF2-40B4-BE49-F238E27FC236}">
                <a16:creationId xmlns:a16="http://schemas.microsoft.com/office/drawing/2014/main" id="{E993301E-CB4F-45A7-A510-DDE05B7C9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1524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90" name="Line 26">
            <a:extLst>
              <a:ext uri="{FF2B5EF4-FFF2-40B4-BE49-F238E27FC236}">
                <a16:creationId xmlns:a16="http://schemas.microsoft.com/office/drawing/2014/main" id="{19B48C40-8A16-48FC-AB40-5DC2D821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91" name="Line 27">
            <a:extLst>
              <a:ext uri="{FF2B5EF4-FFF2-40B4-BE49-F238E27FC236}">
                <a16:creationId xmlns:a16="http://schemas.microsoft.com/office/drawing/2014/main" id="{E408E48D-F055-44AC-9367-D8EDD1A0D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1676400"/>
            <a:ext cx="144780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36892" name="Group 28">
            <a:extLst>
              <a:ext uri="{FF2B5EF4-FFF2-40B4-BE49-F238E27FC236}">
                <a16:creationId xmlns:a16="http://schemas.microsoft.com/office/drawing/2014/main" id="{6D3648CC-E704-49EF-B790-8F7902373A8B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1752600"/>
            <a:ext cx="528638" cy="336550"/>
            <a:chOff x="3001" y="2496"/>
            <a:chExt cx="333" cy="212"/>
          </a:xfrm>
        </p:grpSpPr>
        <p:sp>
          <p:nvSpPr>
            <p:cNvPr id="36948" name="Rectangle 29">
              <a:extLst>
                <a:ext uri="{FF2B5EF4-FFF2-40B4-BE49-F238E27FC236}">
                  <a16:creationId xmlns:a16="http://schemas.microsoft.com/office/drawing/2014/main" id="{64EBB14E-A3F2-4D3F-8222-63474FA6F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49" name="Text Box 30">
              <a:extLst>
                <a:ext uri="{FF2B5EF4-FFF2-40B4-BE49-F238E27FC236}">
                  <a16:creationId xmlns:a16="http://schemas.microsoft.com/office/drawing/2014/main" id="{F416C03F-043B-4446-A71D-BE83BA73F9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3" name="Group 31">
            <a:extLst>
              <a:ext uri="{FF2B5EF4-FFF2-40B4-BE49-F238E27FC236}">
                <a16:creationId xmlns:a16="http://schemas.microsoft.com/office/drawing/2014/main" id="{62C3B4E1-5D2C-4D89-B903-2C7CC420ABF0}"/>
              </a:ext>
            </a:extLst>
          </p:cNvPr>
          <p:cNvGrpSpPr>
            <a:grpSpLocks/>
          </p:cNvGrpSpPr>
          <p:nvPr/>
        </p:nvGrpSpPr>
        <p:grpSpPr bwMode="auto">
          <a:xfrm>
            <a:off x="7167564" y="2178050"/>
            <a:ext cx="528637" cy="336550"/>
            <a:chOff x="3001" y="2496"/>
            <a:chExt cx="333" cy="212"/>
          </a:xfrm>
        </p:grpSpPr>
        <p:sp>
          <p:nvSpPr>
            <p:cNvPr id="36946" name="Rectangle 32">
              <a:extLst>
                <a:ext uri="{FF2B5EF4-FFF2-40B4-BE49-F238E27FC236}">
                  <a16:creationId xmlns:a16="http://schemas.microsoft.com/office/drawing/2014/main" id="{3262A2C6-3D85-46DF-AFF4-16AFE2B55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47" name="Text Box 33">
              <a:extLst>
                <a:ext uri="{FF2B5EF4-FFF2-40B4-BE49-F238E27FC236}">
                  <a16:creationId xmlns:a16="http://schemas.microsoft.com/office/drawing/2014/main" id="{CD2C1686-7112-48E5-A437-336866E7C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4" name="Group 34">
            <a:extLst>
              <a:ext uri="{FF2B5EF4-FFF2-40B4-BE49-F238E27FC236}">
                <a16:creationId xmlns:a16="http://schemas.microsoft.com/office/drawing/2014/main" id="{09418376-6E79-4AC7-9CFB-A3D3E2412454}"/>
              </a:ext>
            </a:extLst>
          </p:cNvPr>
          <p:cNvGrpSpPr>
            <a:grpSpLocks/>
          </p:cNvGrpSpPr>
          <p:nvPr/>
        </p:nvGrpSpPr>
        <p:grpSpPr bwMode="auto">
          <a:xfrm>
            <a:off x="7548564" y="2635250"/>
            <a:ext cx="528637" cy="336550"/>
            <a:chOff x="3001" y="2496"/>
            <a:chExt cx="333" cy="212"/>
          </a:xfrm>
        </p:grpSpPr>
        <p:sp>
          <p:nvSpPr>
            <p:cNvPr id="36944" name="Rectangle 35">
              <a:extLst>
                <a:ext uri="{FF2B5EF4-FFF2-40B4-BE49-F238E27FC236}">
                  <a16:creationId xmlns:a16="http://schemas.microsoft.com/office/drawing/2014/main" id="{57085AFD-8EC1-4B35-99E7-2529F3D85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45" name="Text Box 36">
              <a:extLst>
                <a:ext uri="{FF2B5EF4-FFF2-40B4-BE49-F238E27FC236}">
                  <a16:creationId xmlns:a16="http://schemas.microsoft.com/office/drawing/2014/main" id="{86A41D3A-B913-4C12-B921-DB1917AFF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5" name="Group 37">
            <a:extLst>
              <a:ext uri="{FF2B5EF4-FFF2-40B4-BE49-F238E27FC236}">
                <a16:creationId xmlns:a16="http://schemas.microsoft.com/office/drawing/2014/main" id="{12CBDF4F-1103-42E1-A73B-928AB52B3FB6}"/>
              </a:ext>
            </a:extLst>
          </p:cNvPr>
          <p:cNvGrpSpPr>
            <a:grpSpLocks/>
          </p:cNvGrpSpPr>
          <p:nvPr/>
        </p:nvGrpSpPr>
        <p:grpSpPr bwMode="auto">
          <a:xfrm>
            <a:off x="7700964" y="2863850"/>
            <a:ext cx="528637" cy="336550"/>
            <a:chOff x="3001" y="2496"/>
            <a:chExt cx="333" cy="212"/>
          </a:xfrm>
        </p:grpSpPr>
        <p:sp>
          <p:nvSpPr>
            <p:cNvPr id="36942" name="Rectangle 38">
              <a:extLst>
                <a:ext uri="{FF2B5EF4-FFF2-40B4-BE49-F238E27FC236}">
                  <a16:creationId xmlns:a16="http://schemas.microsoft.com/office/drawing/2014/main" id="{A1357FD4-4F74-4C2B-872E-28F2EE17C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43" name="Text Box 39">
              <a:extLst>
                <a:ext uri="{FF2B5EF4-FFF2-40B4-BE49-F238E27FC236}">
                  <a16:creationId xmlns:a16="http://schemas.microsoft.com/office/drawing/2014/main" id="{37360EF8-4546-4023-A027-EA38B1BFD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6" name="Group 40">
            <a:extLst>
              <a:ext uri="{FF2B5EF4-FFF2-40B4-BE49-F238E27FC236}">
                <a16:creationId xmlns:a16="http://schemas.microsoft.com/office/drawing/2014/main" id="{C198C2AC-63AA-4AC6-B483-C0DFD3FE2456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2819400"/>
            <a:ext cx="528638" cy="336550"/>
            <a:chOff x="3001" y="2496"/>
            <a:chExt cx="333" cy="212"/>
          </a:xfrm>
        </p:grpSpPr>
        <p:sp>
          <p:nvSpPr>
            <p:cNvPr id="36940" name="Rectangle 41">
              <a:extLst>
                <a:ext uri="{FF2B5EF4-FFF2-40B4-BE49-F238E27FC236}">
                  <a16:creationId xmlns:a16="http://schemas.microsoft.com/office/drawing/2014/main" id="{5793143C-A91F-4354-9B3B-240DBD4E2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41" name="Text Box 42">
              <a:extLst>
                <a:ext uri="{FF2B5EF4-FFF2-40B4-BE49-F238E27FC236}">
                  <a16:creationId xmlns:a16="http://schemas.microsoft.com/office/drawing/2014/main" id="{9F61FEBA-A35B-4C40-A7E6-BEF1B2CA5A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7" name="Group 43">
            <a:extLst>
              <a:ext uri="{FF2B5EF4-FFF2-40B4-BE49-F238E27FC236}">
                <a16:creationId xmlns:a16="http://schemas.microsoft.com/office/drawing/2014/main" id="{E1030C96-A269-4CB9-BE88-F9FA73566B57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286000"/>
            <a:ext cx="528638" cy="336550"/>
            <a:chOff x="3001" y="2496"/>
            <a:chExt cx="333" cy="212"/>
          </a:xfrm>
        </p:grpSpPr>
        <p:sp>
          <p:nvSpPr>
            <p:cNvPr id="36938" name="Rectangle 44">
              <a:extLst>
                <a:ext uri="{FF2B5EF4-FFF2-40B4-BE49-F238E27FC236}">
                  <a16:creationId xmlns:a16="http://schemas.microsoft.com/office/drawing/2014/main" id="{4FA0A978-B9AA-4C82-86BD-5A99529EE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39" name="Text Box 45">
              <a:extLst>
                <a:ext uri="{FF2B5EF4-FFF2-40B4-BE49-F238E27FC236}">
                  <a16:creationId xmlns:a16="http://schemas.microsoft.com/office/drawing/2014/main" id="{41FCBDEC-27E6-4A42-A6BF-F77C387EDE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8" name="Group 46">
            <a:extLst>
              <a:ext uri="{FF2B5EF4-FFF2-40B4-BE49-F238E27FC236}">
                <a16:creationId xmlns:a16="http://schemas.microsoft.com/office/drawing/2014/main" id="{DAC6EB2F-C548-4D4D-9B03-42B114821656}"/>
              </a:ext>
            </a:extLst>
          </p:cNvPr>
          <p:cNvGrpSpPr>
            <a:grpSpLocks/>
          </p:cNvGrpSpPr>
          <p:nvPr/>
        </p:nvGrpSpPr>
        <p:grpSpPr bwMode="auto">
          <a:xfrm>
            <a:off x="8005764" y="3244850"/>
            <a:ext cx="528637" cy="336550"/>
            <a:chOff x="3001" y="2496"/>
            <a:chExt cx="333" cy="212"/>
          </a:xfrm>
        </p:grpSpPr>
        <p:sp>
          <p:nvSpPr>
            <p:cNvPr id="36936" name="Rectangle 47">
              <a:extLst>
                <a:ext uri="{FF2B5EF4-FFF2-40B4-BE49-F238E27FC236}">
                  <a16:creationId xmlns:a16="http://schemas.microsoft.com/office/drawing/2014/main" id="{699E5C4C-7106-4247-8B92-9877548FB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37" name="Text Box 48">
              <a:extLst>
                <a:ext uri="{FF2B5EF4-FFF2-40B4-BE49-F238E27FC236}">
                  <a16:creationId xmlns:a16="http://schemas.microsoft.com/office/drawing/2014/main" id="{5F8CE1F7-9F20-41B5-9CEE-49469A13D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899" name="Group 49">
            <a:extLst>
              <a:ext uri="{FF2B5EF4-FFF2-40B4-BE49-F238E27FC236}">
                <a16:creationId xmlns:a16="http://schemas.microsoft.com/office/drawing/2014/main" id="{5264596E-25D6-4A45-9529-DB780A7FE9FE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124200"/>
            <a:ext cx="528638" cy="336550"/>
            <a:chOff x="3001" y="2496"/>
            <a:chExt cx="333" cy="212"/>
          </a:xfrm>
        </p:grpSpPr>
        <p:sp>
          <p:nvSpPr>
            <p:cNvPr id="36934" name="Rectangle 50">
              <a:extLst>
                <a:ext uri="{FF2B5EF4-FFF2-40B4-BE49-F238E27FC236}">
                  <a16:creationId xmlns:a16="http://schemas.microsoft.com/office/drawing/2014/main" id="{1FF16445-A58F-45A5-BACE-532848E0B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92"/>
              <a:ext cx="48" cy="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35" name="Text Box 51">
              <a:extLst>
                <a:ext uri="{FF2B5EF4-FFF2-40B4-BE49-F238E27FC236}">
                  <a16:creationId xmlns:a16="http://schemas.microsoft.com/office/drawing/2014/main" id="{8622214E-63DA-4088-8387-CA10CCC3D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1" y="2496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sp>
        <p:nvSpPr>
          <p:cNvPr id="36900" name="AutoShape 52">
            <a:extLst>
              <a:ext uri="{FF2B5EF4-FFF2-40B4-BE49-F238E27FC236}">
                <a16:creationId xmlns:a16="http://schemas.microsoft.com/office/drawing/2014/main" id="{5E8CA99E-BD28-476C-A3E7-AF6DBFACA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5908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6901" name="Text Box 53">
            <a:extLst>
              <a:ext uri="{FF2B5EF4-FFF2-40B4-BE49-F238E27FC236}">
                <a16:creationId xmlns:a16="http://schemas.microsoft.com/office/drawing/2014/main" id="{D5F8E9A0-DC31-47F4-BC3D-CA42E90A0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413" y="2005014"/>
            <a:ext cx="7667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320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sz="3200">
                <a:latin typeface="Times New Roman" panose="02020603050405020304" pitchFamily="18" charset="0"/>
                <a:cs typeface="华文中宋" panose="020B0503020204020204" pitchFamily="2" charset="-122"/>
              </a:rPr>
              <a:t>(.)</a:t>
            </a:r>
          </a:p>
        </p:txBody>
      </p:sp>
      <p:grpSp>
        <p:nvGrpSpPr>
          <p:cNvPr id="36902" name="Group 54">
            <a:extLst>
              <a:ext uri="{FF2B5EF4-FFF2-40B4-BE49-F238E27FC236}">
                <a16:creationId xmlns:a16="http://schemas.microsoft.com/office/drawing/2014/main" id="{CED2029A-558E-4613-B375-6A7B58BD229A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1981200"/>
            <a:ext cx="528638" cy="336550"/>
            <a:chOff x="4307" y="2352"/>
            <a:chExt cx="333" cy="212"/>
          </a:xfrm>
        </p:grpSpPr>
        <p:sp>
          <p:nvSpPr>
            <p:cNvPr id="36932" name="Oval 55">
              <a:extLst>
                <a:ext uri="{FF2B5EF4-FFF2-40B4-BE49-F238E27FC236}">
                  <a16:creationId xmlns:a16="http://schemas.microsoft.com/office/drawing/2014/main" id="{620495CB-B6B9-4439-926F-5DCFE40B5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33" name="Text Box 56">
              <a:extLst>
                <a:ext uri="{FF2B5EF4-FFF2-40B4-BE49-F238E27FC236}">
                  <a16:creationId xmlns:a16="http://schemas.microsoft.com/office/drawing/2014/main" id="{9472F9E8-F60C-41BF-A5DC-72AA85A581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3" name="Group 57">
            <a:extLst>
              <a:ext uri="{FF2B5EF4-FFF2-40B4-BE49-F238E27FC236}">
                <a16:creationId xmlns:a16="http://schemas.microsoft.com/office/drawing/2014/main" id="{C7442C3D-D73B-452C-8773-9D9A69D75174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1524000"/>
            <a:ext cx="528638" cy="336550"/>
            <a:chOff x="4307" y="2352"/>
            <a:chExt cx="333" cy="212"/>
          </a:xfrm>
        </p:grpSpPr>
        <p:sp>
          <p:nvSpPr>
            <p:cNvPr id="36930" name="Oval 58">
              <a:extLst>
                <a:ext uri="{FF2B5EF4-FFF2-40B4-BE49-F238E27FC236}">
                  <a16:creationId xmlns:a16="http://schemas.microsoft.com/office/drawing/2014/main" id="{3E1EB5DF-07E5-4636-AB9E-9DA31F6A8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31" name="Text Box 59">
              <a:extLst>
                <a:ext uri="{FF2B5EF4-FFF2-40B4-BE49-F238E27FC236}">
                  <a16:creationId xmlns:a16="http://schemas.microsoft.com/office/drawing/2014/main" id="{4DF446A4-9F84-4229-8969-0B41444566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4" name="Group 60">
            <a:extLst>
              <a:ext uri="{FF2B5EF4-FFF2-40B4-BE49-F238E27FC236}">
                <a16:creationId xmlns:a16="http://schemas.microsoft.com/office/drawing/2014/main" id="{7C7CA4E9-DF54-4110-B7C4-92B1ACB21C93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209800"/>
            <a:ext cx="528638" cy="336550"/>
            <a:chOff x="4307" y="2352"/>
            <a:chExt cx="333" cy="212"/>
          </a:xfrm>
        </p:grpSpPr>
        <p:sp>
          <p:nvSpPr>
            <p:cNvPr id="36928" name="Oval 61">
              <a:extLst>
                <a:ext uri="{FF2B5EF4-FFF2-40B4-BE49-F238E27FC236}">
                  <a16:creationId xmlns:a16="http://schemas.microsoft.com/office/drawing/2014/main" id="{D9E4624E-C7DA-4A6A-B234-D6CEA0799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29" name="Text Box 62">
              <a:extLst>
                <a:ext uri="{FF2B5EF4-FFF2-40B4-BE49-F238E27FC236}">
                  <a16:creationId xmlns:a16="http://schemas.microsoft.com/office/drawing/2014/main" id="{40A911A9-3ECC-40F7-A39B-88A4BEF15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5" name="Group 63">
            <a:extLst>
              <a:ext uri="{FF2B5EF4-FFF2-40B4-BE49-F238E27FC236}">
                <a16:creationId xmlns:a16="http://schemas.microsoft.com/office/drawing/2014/main" id="{1A6CC10A-F9B2-4756-8074-7F3AD98945DA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1905000"/>
            <a:ext cx="528638" cy="336550"/>
            <a:chOff x="4307" y="2352"/>
            <a:chExt cx="333" cy="212"/>
          </a:xfrm>
        </p:grpSpPr>
        <p:sp>
          <p:nvSpPr>
            <p:cNvPr id="36926" name="Oval 64">
              <a:extLst>
                <a:ext uri="{FF2B5EF4-FFF2-40B4-BE49-F238E27FC236}">
                  <a16:creationId xmlns:a16="http://schemas.microsoft.com/office/drawing/2014/main" id="{ED1F60E1-939A-47D3-8652-D0EF73272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27" name="Text Box 65">
              <a:extLst>
                <a:ext uri="{FF2B5EF4-FFF2-40B4-BE49-F238E27FC236}">
                  <a16:creationId xmlns:a16="http://schemas.microsoft.com/office/drawing/2014/main" id="{C61CD79D-E295-4ABA-9A18-98E42CABB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6" name="Group 66">
            <a:extLst>
              <a:ext uri="{FF2B5EF4-FFF2-40B4-BE49-F238E27FC236}">
                <a16:creationId xmlns:a16="http://schemas.microsoft.com/office/drawing/2014/main" id="{4ED21541-A1E1-4DDA-9D0A-37A98D1C53CC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1676400"/>
            <a:ext cx="528638" cy="336550"/>
            <a:chOff x="4307" y="2352"/>
            <a:chExt cx="333" cy="212"/>
          </a:xfrm>
        </p:grpSpPr>
        <p:sp>
          <p:nvSpPr>
            <p:cNvPr id="36924" name="Oval 67">
              <a:extLst>
                <a:ext uri="{FF2B5EF4-FFF2-40B4-BE49-F238E27FC236}">
                  <a16:creationId xmlns:a16="http://schemas.microsoft.com/office/drawing/2014/main" id="{79CF83D7-304B-4A5D-841E-B020DBAB0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25" name="Text Box 68">
              <a:extLst>
                <a:ext uri="{FF2B5EF4-FFF2-40B4-BE49-F238E27FC236}">
                  <a16:creationId xmlns:a16="http://schemas.microsoft.com/office/drawing/2014/main" id="{4BBE3D4D-85FE-4F75-BFDF-588219A99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7" name="Group 69">
            <a:extLst>
              <a:ext uri="{FF2B5EF4-FFF2-40B4-BE49-F238E27FC236}">
                <a16:creationId xmlns:a16="http://schemas.microsoft.com/office/drawing/2014/main" id="{9DF29253-B61A-4EA3-91A9-525E418968D6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2787650"/>
            <a:ext cx="528638" cy="336550"/>
            <a:chOff x="4307" y="2352"/>
            <a:chExt cx="333" cy="212"/>
          </a:xfrm>
        </p:grpSpPr>
        <p:sp>
          <p:nvSpPr>
            <p:cNvPr id="36922" name="Oval 70">
              <a:extLst>
                <a:ext uri="{FF2B5EF4-FFF2-40B4-BE49-F238E27FC236}">
                  <a16:creationId xmlns:a16="http://schemas.microsoft.com/office/drawing/2014/main" id="{B053504C-BCF7-4455-9E3C-8235E1AA5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23" name="Text Box 71">
              <a:extLst>
                <a:ext uri="{FF2B5EF4-FFF2-40B4-BE49-F238E27FC236}">
                  <a16:creationId xmlns:a16="http://schemas.microsoft.com/office/drawing/2014/main" id="{09158C9E-F383-46C0-87D6-2AA75CF1C4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8" name="Group 72">
            <a:extLst>
              <a:ext uri="{FF2B5EF4-FFF2-40B4-BE49-F238E27FC236}">
                <a16:creationId xmlns:a16="http://schemas.microsoft.com/office/drawing/2014/main" id="{4878522A-06C0-4414-8144-CBAB5CDA8CB5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1828800"/>
            <a:ext cx="528638" cy="336550"/>
            <a:chOff x="4307" y="2352"/>
            <a:chExt cx="333" cy="212"/>
          </a:xfrm>
        </p:grpSpPr>
        <p:sp>
          <p:nvSpPr>
            <p:cNvPr id="36920" name="Oval 73">
              <a:extLst>
                <a:ext uri="{FF2B5EF4-FFF2-40B4-BE49-F238E27FC236}">
                  <a16:creationId xmlns:a16="http://schemas.microsoft.com/office/drawing/2014/main" id="{471824CD-85A1-47BB-8E64-0B5AE4981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21" name="Text Box 74">
              <a:extLst>
                <a:ext uri="{FF2B5EF4-FFF2-40B4-BE49-F238E27FC236}">
                  <a16:creationId xmlns:a16="http://schemas.microsoft.com/office/drawing/2014/main" id="{FAD846E0-C26B-4D25-8E1B-BDCD500E2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09" name="Group 75">
            <a:extLst>
              <a:ext uri="{FF2B5EF4-FFF2-40B4-BE49-F238E27FC236}">
                <a16:creationId xmlns:a16="http://schemas.microsoft.com/office/drawing/2014/main" id="{06E2459C-1EA9-4396-947D-69E1FC79E7EF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2362200"/>
            <a:ext cx="528638" cy="336550"/>
            <a:chOff x="4307" y="2352"/>
            <a:chExt cx="333" cy="212"/>
          </a:xfrm>
        </p:grpSpPr>
        <p:sp>
          <p:nvSpPr>
            <p:cNvPr id="36918" name="Oval 76">
              <a:extLst>
                <a:ext uri="{FF2B5EF4-FFF2-40B4-BE49-F238E27FC236}">
                  <a16:creationId xmlns:a16="http://schemas.microsoft.com/office/drawing/2014/main" id="{80502F92-23FF-4F9D-8DA5-E05663A0F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19" name="Text Box 77">
              <a:extLst>
                <a:ext uri="{FF2B5EF4-FFF2-40B4-BE49-F238E27FC236}">
                  <a16:creationId xmlns:a16="http://schemas.microsoft.com/office/drawing/2014/main" id="{B0C39DCA-0AE9-44BF-8BD7-9F9620E66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10" name="Group 78">
            <a:extLst>
              <a:ext uri="{FF2B5EF4-FFF2-40B4-BE49-F238E27FC236}">
                <a16:creationId xmlns:a16="http://schemas.microsoft.com/office/drawing/2014/main" id="{C6AEEC93-4912-4052-8245-2365FB91AE61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2559050"/>
            <a:ext cx="528638" cy="336550"/>
            <a:chOff x="4307" y="2352"/>
            <a:chExt cx="333" cy="212"/>
          </a:xfrm>
        </p:grpSpPr>
        <p:sp>
          <p:nvSpPr>
            <p:cNvPr id="36916" name="Oval 79">
              <a:extLst>
                <a:ext uri="{FF2B5EF4-FFF2-40B4-BE49-F238E27FC236}">
                  <a16:creationId xmlns:a16="http://schemas.microsoft.com/office/drawing/2014/main" id="{92D699F0-772E-4CAA-9ED1-303F97560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17" name="Text Box 80">
              <a:extLst>
                <a:ext uri="{FF2B5EF4-FFF2-40B4-BE49-F238E27FC236}">
                  <a16:creationId xmlns:a16="http://schemas.microsoft.com/office/drawing/2014/main" id="{F3B621DD-80BC-45CC-B0EB-8875832EB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grpSp>
        <p:nvGrpSpPr>
          <p:cNvPr id="36911" name="Group 81">
            <a:extLst>
              <a:ext uri="{FF2B5EF4-FFF2-40B4-BE49-F238E27FC236}">
                <a16:creationId xmlns:a16="http://schemas.microsoft.com/office/drawing/2014/main" id="{DD35B306-F540-4E89-B3C9-22F931412484}"/>
              </a:ext>
            </a:extLst>
          </p:cNvPr>
          <p:cNvGrpSpPr>
            <a:grpSpLocks/>
          </p:cNvGrpSpPr>
          <p:nvPr/>
        </p:nvGrpSpPr>
        <p:grpSpPr bwMode="auto">
          <a:xfrm>
            <a:off x="8691564" y="2438400"/>
            <a:ext cx="528637" cy="336550"/>
            <a:chOff x="4307" y="2352"/>
            <a:chExt cx="333" cy="212"/>
          </a:xfrm>
        </p:grpSpPr>
        <p:sp>
          <p:nvSpPr>
            <p:cNvPr id="36914" name="Oval 82">
              <a:extLst>
                <a:ext uri="{FF2B5EF4-FFF2-40B4-BE49-F238E27FC236}">
                  <a16:creationId xmlns:a16="http://schemas.microsoft.com/office/drawing/2014/main" id="{C1DD4F98-199F-4567-BB94-98814C6B6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4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36915" name="Text Box 83">
              <a:extLst>
                <a:ext uri="{FF2B5EF4-FFF2-40B4-BE49-F238E27FC236}">
                  <a16:creationId xmlns:a16="http://schemas.microsoft.com/office/drawing/2014/main" id="{D238F7F9-944A-4E02-BF05-186F00861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7" y="2352"/>
              <a:ext cx="33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600">
                  <a:latin typeface="Symbol" panose="05050102010706020507" pitchFamily="18" charset="2"/>
                  <a:cs typeface="华文中宋" panose="020B0503020204020204" pitchFamily="2" charset="-122"/>
                </a:rPr>
                <a:t>f</a:t>
              </a:r>
              <a:r>
                <a:rPr lang="en-US" altLang="zh-CN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(  )</a:t>
              </a:r>
            </a:p>
          </p:txBody>
        </p:sp>
      </p:grpSp>
      <p:sp>
        <p:nvSpPr>
          <p:cNvPr id="36912" name="Text Box 84">
            <a:extLst>
              <a:ext uri="{FF2B5EF4-FFF2-40B4-BE49-F238E27FC236}">
                <a16:creationId xmlns:a16="http://schemas.microsoft.com/office/drawing/2014/main" id="{4FD30CED-C1D8-438D-A2D9-647AC960F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84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>
                <a:latin typeface="Times New Roman" panose="02020603050405020304" pitchFamily="18" charset="0"/>
                <a:cs typeface="华文中宋" panose="020B0503020204020204" pitchFamily="2" charset="-122"/>
              </a:rPr>
              <a:t>Feature space</a:t>
            </a:r>
          </a:p>
        </p:txBody>
      </p:sp>
      <p:sp>
        <p:nvSpPr>
          <p:cNvPr id="36913" name="Text Box 85">
            <a:extLst>
              <a:ext uri="{FF2B5EF4-FFF2-40B4-BE49-F238E27FC236}">
                <a16:creationId xmlns:a16="http://schemas.microsoft.com/office/drawing/2014/main" id="{5E2587E9-D098-4A9A-97D5-BAD64361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38" y="3581400"/>
            <a:ext cx="1579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>
                <a:latin typeface="Times New Roman" panose="02020603050405020304" pitchFamily="18" charset="0"/>
                <a:cs typeface="华文中宋" panose="020B0503020204020204" pitchFamily="2" charset="-122"/>
              </a:rPr>
              <a:t>Input space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C594321-6E7E-4DC1-B077-A81D22AB8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9905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The Kernel Trick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99B1519-22CA-44B0-BEEE-F4D806BFD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199" y="1295401"/>
            <a:ext cx="8546983" cy="4876799"/>
          </a:xfrm>
        </p:spPr>
        <p:txBody>
          <a:bodyPr>
            <a:normAutofit lnSpcReduction="10000"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en-US" altLang="zh-CN" sz="2400" dirty="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CN" sz="2400" dirty="0"/>
              <a:t>Recall the SVM optimization problem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en-US" altLang="zh-CN" sz="2400" dirty="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en-US" altLang="zh-CN" sz="2400" dirty="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en-US" altLang="zh-CN" sz="2400" dirty="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CN" sz="2400" dirty="0"/>
              <a:t>The data points only appear as</a:t>
            </a:r>
            <a:r>
              <a:rPr lang="en-US" altLang="zh-CN" sz="2400" dirty="0">
                <a:solidFill>
                  <a:schemeClr val="hlink"/>
                </a:solidFill>
              </a:rPr>
              <a:t> inner product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CN" sz="2400" dirty="0"/>
              <a:t>As long as we can calculate the inner product in the feature space, we do not need the mapping explicitly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CN" sz="2400" dirty="0"/>
              <a:t>Many common geometric operations (angles, distances) can be expressed by inner products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zh-CN" sz="2400" dirty="0"/>
              <a:t>Define the kernel function </a:t>
            </a:r>
            <a:r>
              <a:rPr lang="en-US" altLang="zh-CN" sz="2400" i="1" dirty="0"/>
              <a:t>K</a:t>
            </a:r>
            <a:r>
              <a:rPr lang="en-US" altLang="zh-CN" sz="2400" dirty="0"/>
              <a:t>  by</a:t>
            </a:r>
          </a:p>
        </p:txBody>
      </p:sp>
      <p:pic>
        <p:nvPicPr>
          <p:cNvPr id="37892" name="Picture 4" descr="txp_fig">
            <a:extLst>
              <a:ext uri="{FF2B5EF4-FFF2-40B4-BE49-F238E27FC236}">
                <a16:creationId xmlns:a16="http://schemas.microsoft.com/office/drawing/2014/main" id="{16B3218B-078B-47F1-B977-E5947E5BA2C0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1"/>
            <a:ext cx="5486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 descr="txp_fig">
            <a:extLst>
              <a:ext uri="{FF2B5EF4-FFF2-40B4-BE49-F238E27FC236}">
                <a16:creationId xmlns:a16="http://schemas.microsoft.com/office/drawing/2014/main" id="{831ADCBE-4A59-4167-90B0-0391F90F03A2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77417"/>
            <a:ext cx="41910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Oval 6">
            <a:extLst>
              <a:ext uri="{FF2B5EF4-FFF2-40B4-BE49-F238E27FC236}">
                <a16:creationId xmlns:a16="http://schemas.microsoft.com/office/drawing/2014/main" id="{206C0A27-4421-4430-B2BA-199EA66DD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133600"/>
            <a:ext cx="838200" cy="685800"/>
          </a:xfrm>
          <a:prstGeom prst="ellips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A32B9EF1-EF59-4EA3-B959-D49A29D721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819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37896" name="Picture 8" descr="txp_fig">
            <a:extLst>
              <a:ext uri="{FF2B5EF4-FFF2-40B4-BE49-F238E27FC236}">
                <a16:creationId xmlns:a16="http://schemas.microsoft.com/office/drawing/2014/main" id="{DBC69E6D-E405-44E3-94B9-7C4B436A40A9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456048"/>
            <a:ext cx="289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141B4FF-0BF7-45B3-91AE-D5E672ABD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73415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An Example for </a:t>
            </a:r>
            <a:r>
              <a:rPr lang="en-US" altLang="zh-CN" dirty="0">
                <a:solidFill>
                  <a:srgbClr val="00B050"/>
                </a:solidFill>
                <a:latin typeface="Symbol" pitchFamily="18" charset="2"/>
              </a:rPr>
              <a:t>f</a:t>
            </a:r>
            <a:r>
              <a:rPr lang="en-US" altLang="zh-CN" dirty="0">
                <a:solidFill>
                  <a:srgbClr val="00B050"/>
                </a:solidFill>
              </a:rPr>
              <a:t>(.) and K(.,.)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ABF6C53-A77B-419B-9B76-4A1E64A81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zh-CN" dirty="0">
                <a:cs typeface="华文中宋" panose="020B0503020204020204" pitchFamily="2" charset="-122"/>
              </a:rPr>
              <a:t>Suppose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dirty="0">
                <a:cs typeface="华文中宋" panose="020B0503020204020204" pitchFamily="2" charset="-122"/>
              </a:rPr>
              <a:t>(.) is given as follows</a:t>
            </a: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dirty="0">
                <a:cs typeface="华文中宋" panose="020B0503020204020204" pitchFamily="2" charset="-122"/>
              </a:rPr>
              <a:t>An inner product in the feature space is</a:t>
            </a: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dirty="0">
                <a:cs typeface="华文中宋" panose="020B0503020204020204" pitchFamily="2" charset="-122"/>
              </a:rPr>
              <a:t>So, if we define the kernel function as follows, there is no need to carry out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dirty="0">
                <a:cs typeface="华文中宋" panose="020B0503020204020204" pitchFamily="2" charset="-122"/>
              </a:rPr>
              <a:t>(.) explicitly</a:t>
            </a: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dirty="0">
                <a:cs typeface="华文中宋" panose="020B0503020204020204" pitchFamily="2" charset="-122"/>
              </a:rPr>
              <a:t>This use of kernel function to avoid carrying out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dirty="0">
                <a:cs typeface="华文中宋" panose="020B0503020204020204" pitchFamily="2" charset="-122"/>
              </a:rPr>
              <a:t>(.) explicitly is known as the </a:t>
            </a:r>
            <a:r>
              <a:rPr lang="en-US" altLang="zh-CN" dirty="0">
                <a:solidFill>
                  <a:schemeClr val="hlink"/>
                </a:solidFill>
                <a:cs typeface="华文中宋" panose="020B0503020204020204" pitchFamily="2" charset="-122"/>
              </a:rPr>
              <a:t>kernel trick</a:t>
            </a:r>
          </a:p>
        </p:txBody>
      </p:sp>
      <p:pic>
        <p:nvPicPr>
          <p:cNvPr id="38916" name="Picture 4" descr="txp_fig">
            <a:extLst>
              <a:ext uri="{FF2B5EF4-FFF2-40B4-BE49-F238E27FC236}">
                <a16:creationId xmlns:a16="http://schemas.microsoft.com/office/drawing/2014/main" id="{9238CD36-E700-4288-AC68-F4B6CC86539F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44" y="2681564"/>
            <a:ext cx="586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txp_fig">
            <a:extLst>
              <a:ext uri="{FF2B5EF4-FFF2-40B4-BE49-F238E27FC236}">
                <a16:creationId xmlns:a16="http://schemas.microsoft.com/office/drawing/2014/main" id="{F4020074-45A0-440E-9B1D-27FB2D431D31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44" y="4849535"/>
            <a:ext cx="44196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txp_fig">
            <a:extLst>
              <a:ext uri="{FF2B5EF4-FFF2-40B4-BE49-F238E27FC236}">
                <a16:creationId xmlns:a16="http://schemas.microsoft.com/office/drawing/2014/main" id="{AF50D8F2-6506-40FD-9699-6905E5248F8A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444" y="3756025"/>
            <a:ext cx="601980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>
            <a:extLst>
              <a:ext uri="{FF2B5EF4-FFF2-40B4-BE49-F238E27FC236}">
                <a16:creationId xmlns:a16="http://schemas.microsoft.com/office/drawing/2014/main" id="{C06652A7-215D-424B-86B9-19F65367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FDE987-D30D-42B6-BDDD-2974028EF16A}" type="slidenum">
              <a:rPr lang="en-US" altLang="ru-RU">
                <a:solidFill>
                  <a:srgbClr val="B5A788"/>
                </a:solidFill>
              </a:rPr>
              <a:pPr eaLnBrk="1" hangingPunct="1"/>
              <a:t>3</a:t>
            </a:fld>
            <a:endParaRPr lang="en-US" altLang="ru-RU">
              <a:solidFill>
                <a:srgbClr val="B5A788"/>
              </a:solidFill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BF910989-BD5B-4E9F-BB75-EE68A148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2053" y="571217"/>
            <a:ext cx="8621261" cy="76493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  <a:ea typeface="宋体" pitchFamily="2" charset="-122"/>
              </a:rPr>
              <a:t>Text Classification</a:t>
            </a:r>
            <a:r>
              <a:rPr lang="en-US" altLang="zh-CN" dirty="0">
                <a:solidFill>
                  <a:schemeClr val="tx2">
                    <a:satMod val="130000"/>
                  </a:schemeClr>
                </a:solidFill>
                <a:ea typeface="宋体" pitchFamily="2" charset="-122"/>
              </a:rPr>
              <a:t>	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C716AC1F-224D-4807-BE4D-622773386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59100" y="2002959"/>
            <a:ext cx="7499350" cy="1674752"/>
          </a:xfrm>
        </p:spPr>
        <p:txBody>
          <a:bodyPr>
            <a:normAutofit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ja-JP" dirty="0">
                <a:ea typeface="ＭＳ Ｐゴシック" charset="-128"/>
              </a:rPr>
              <a:t>Pre-given categories and labeled document examples (Categories may form hierarchy)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ja-JP" dirty="0">
                <a:ea typeface="ＭＳ Ｐゴシック" charset="-128"/>
              </a:rPr>
              <a:t>Classify new documents 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ja-JP" dirty="0">
                <a:ea typeface="ＭＳ Ｐゴシック" charset="-128"/>
              </a:rPr>
              <a:t>A standard classification (supervised learning ) problem</a:t>
            </a:r>
            <a:endParaRPr lang="en-US" altLang="zh-CN" dirty="0"/>
          </a:p>
        </p:txBody>
      </p:sp>
      <p:grpSp>
        <p:nvGrpSpPr>
          <p:cNvPr id="11269" name="Group 4">
            <a:extLst>
              <a:ext uri="{FF2B5EF4-FFF2-40B4-BE49-F238E27FC236}">
                <a16:creationId xmlns:a16="http://schemas.microsoft.com/office/drawing/2014/main" id="{B46558C8-1D36-476B-8065-B20D06321C8A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3789363"/>
            <a:ext cx="8362950" cy="2695880"/>
            <a:chOff x="288" y="2304"/>
            <a:chExt cx="5088" cy="1977"/>
          </a:xfrm>
        </p:grpSpPr>
        <p:sp>
          <p:nvSpPr>
            <p:cNvPr id="11270" name="AutoShape 5">
              <a:extLst>
                <a:ext uri="{FF2B5EF4-FFF2-40B4-BE49-F238E27FC236}">
                  <a16:creationId xmlns:a16="http://schemas.microsoft.com/office/drawing/2014/main" id="{289DA49C-9A0C-483F-A113-B14858B8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400"/>
              <a:ext cx="1296" cy="1053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1" name="Rectangle 6">
              <a:extLst>
                <a:ext uri="{FF2B5EF4-FFF2-40B4-BE49-F238E27FC236}">
                  <a16:creationId xmlns:a16="http://schemas.microsoft.com/office/drawing/2014/main" id="{6FC2297B-81E8-4E59-B215-7731F6D8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44"/>
              <a:ext cx="105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ja-JP" sz="2000" b="1">
                  <a:latin typeface="Times New Roman" panose="02020603050405020304" pitchFamily="18" charset="0"/>
                  <a:ea typeface="ＭＳ Ｐゴシック" panose="020B0600070205080204" pitchFamily="34" charset="-128"/>
                </a:rPr>
                <a:t>Categorization</a:t>
              </a:r>
            </a:p>
            <a:p>
              <a:pPr algn="ctr"/>
              <a:r>
                <a:rPr lang="en-US" altLang="ja-JP" sz="2000" b="1">
                  <a:latin typeface="Times New Roman" panose="02020603050405020304" pitchFamily="18" charset="0"/>
                  <a:ea typeface="ＭＳ Ｐゴシック" panose="020B0600070205080204" pitchFamily="34" charset="-128"/>
                </a:rPr>
                <a:t>System</a:t>
              </a:r>
            </a:p>
          </p:txBody>
        </p:sp>
        <p:sp>
          <p:nvSpPr>
            <p:cNvPr id="11272" name="AutoShape 7">
              <a:extLst>
                <a:ext uri="{FF2B5EF4-FFF2-40B4-BE49-F238E27FC236}">
                  <a16:creationId xmlns:a16="http://schemas.microsoft.com/office/drawing/2014/main" id="{E21DA70E-205F-410A-9DAB-7C38D0DB6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78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3" name="AutoShape 8">
              <a:extLst>
                <a:ext uri="{FF2B5EF4-FFF2-40B4-BE49-F238E27FC236}">
                  <a16:creationId xmlns:a16="http://schemas.microsoft.com/office/drawing/2014/main" id="{E941C360-DFFD-4493-9813-E86EF9049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880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4" name="AutoShape 9">
              <a:extLst>
                <a:ext uri="{FF2B5EF4-FFF2-40B4-BE49-F238E27FC236}">
                  <a16:creationId xmlns:a16="http://schemas.microsoft.com/office/drawing/2014/main" id="{F0F8E3AA-D2D5-4D3B-96CC-06DA1EE1F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976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5" name="AutoShape 10">
              <a:extLst>
                <a:ext uri="{FF2B5EF4-FFF2-40B4-BE49-F238E27FC236}">
                  <a16:creationId xmlns:a16="http://schemas.microsoft.com/office/drawing/2014/main" id="{65E104C3-2076-49AC-99BD-1AF0412FB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072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6" name="AutoShape 11">
              <a:extLst>
                <a:ext uri="{FF2B5EF4-FFF2-40B4-BE49-F238E27FC236}">
                  <a16:creationId xmlns:a16="http://schemas.microsoft.com/office/drawing/2014/main" id="{1084998C-4EB7-4597-A5A7-AC01E5256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168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7" name="AutoShape 12">
              <a:extLst>
                <a:ext uri="{FF2B5EF4-FFF2-40B4-BE49-F238E27FC236}">
                  <a16:creationId xmlns:a16="http://schemas.microsoft.com/office/drawing/2014/main" id="{32000124-7002-4A72-A7E0-04D158B82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26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8" name="AutoShape 13">
              <a:extLst>
                <a:ext uri="{FF2B5EF4-FFF2-40B4-BE49-F238E27FC236}">
                  <a16:creationId xmlns:a16="http://schemas.microsoft.com/office/drawing/2014/main" id="{17F32739-6576-4E19-BEF7-8DB5CD516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88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79" name="AutoShape 14">
              <a:extLst>
                <a:ext uri="{FF2B5EF4-FFF2-40B4-BE49-F238E27FC236}">
                  <a16:creationId xmlns:a16="http://schemas.microsoft.com/office/drawing/2014/main" id="{6D8C1FF0-E9A2-4B03-B4AF-2B2B2430A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78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0" name="AutoShape 15">
              <a:extLst>
                <a:ext uri="{FF2B5EF4-FFF2-40B4-BE49-F238E27FC236}">
                  <a16:creationId xmlns:a16="http://schemas.microsoft.com/office/drawing/2014/main" id="{BADD1A00-E9AB-4551-8BCA-4225A18C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880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1" name="AutoShape 16">
              <a:extLst>
                <a:ext uri="{FF2B5EF4-FFF2-40B4-BE49-F238E27FC236}">
                  <a16:creationId xmlns:a16="http://schemas.microsoft.com/office/drawing/2014/main" id="{ED1C537A-A590-48CE-BCEC-C8FE7A927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976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2" name="AutoShape 17">
              <a:extLst>
                <a:ext uri="{FF2B5EF4-FFF2-40B4-BE49-F238E27FC236}">
                  <a16:creationId xmlns:a16="http://schemas.microsoft.com/office/drawing/2014/main" id="{2712C65D-9789-4E88-B907-67C8AA059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3072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3" name="AutoShape 18">
              <a:extLst>
                <a:ext uri="{FF2B5EF4-FFF2-40B4-BE49-F238E27FC236}">
                  <a16:creationId xmlns:a16="http://schemas.microsoft.com/office/drawing/2014/main" id="{6AD33716-64EF-4404-8B9C-10393CA03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168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4" name="AutoShape 19">
              <a:extLst>
                <a:ext uri="{FF2B5EF4-FFF2-40B4-BE49-F238E27FC236}">
                  <a16:creationId xmlns:a16="http://schemas.microsoft.com/office/drawing/2014/main" id="{880670CA-293A-4F98-A59A-0D5411C4A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976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5" name="AutoShape 20">
              <a:extLst>
                <a:ext uri="{FF2B5EF4-FFF2-40B4-BE49-F238E27FC236}">
                  <a16:creationId xmlns:a16="http://schemas.microsoft.com/office/drawing/2014/main" id="{3E60E227-85D7-4060-A172-2882E7241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168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6" name="AutoShape 21">
              <a:extLst>
                <a:ext uri="{FF2B5EF4-FFF2-40B4-BE49-F238E27FC236}">
                  <a16:creationId xmlns:a16="http://schemas.microsoft.com/office/drawing/2014/main" id="{8A89B47D-BA8B-4ABA-A6A5-6C8291EFA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50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7" name="Rectangle 22">
              <a:extLst>
                <a:ext uri="{FF2B5EF4-FFF2-40B4-BE49-F238E27FC236}">
                  <a16:creationId xmlns:a16="http://schemas.microsoft.com/office/drawing/2014/main" id="{906BDBDC-C1E0-45F6-85B8-6D8CB2223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04"/>
              <a:ext cx="1344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88" name="Text Box 23">
              <a:extLst>
                <a:ext uri="{FF2B5EF4-FFF2-40B4-BE49-F238E27FC236}">
                  <a16:creationId xmlns:a16="http://schemas.microsoft.com/office/drawing/2014/main" id="{A206337B-EA59-46B2-8987-5953B294C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216"/>
              <a:ext cx="300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ja-JP" sz="2400">
                  <a:latin typeface="Times New Roman" panose="02020603050405020304" pitchFamily="18" charset="0"/>
                  <a:ea typeface="ＭＳ Ｐゴシック" panose="020B0600070205080204" pitchFamily="34" charset="-128"/>
                </a:rPr>
                <a:t>…</a:t>
              </a:r>
            </a:p>
          </p:txBody>
        </p:sp>
        <p:sp>
          <p:nvSpPr>
            <p:cNvPr id="11289" name="AutoShape 24">
              <a:extLst>
                <a:ext uri="{FF2B5EF4-FFF2-40B4-BE49-F238E27FC236}">
                  <a16:creationId xmlns:a16="http://schemas.microsoft.com/office/drawing/2014/main" id="{C339E6FB-8CA4-4974-89AE-712480265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92"/>
              <a:ext cx="480" cy="306"/>
            </a:xfrm>
            <a:prstGeom prst="rightArrow">
              <a:avLst>
                <a:gd name="adj1" fmla="val 50000"/>
                <a:gd name="adj2" fmla="val 392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90" name="AutoShape 25">
              <a:extLst>
                <a:ext uri="{FF2B5EF4-FFF2-40B4-BE49-F238E27FC236}">
                  <a16:creationId xmlns:a16="http://schemas.microsoft.com/office/drawing/2014/main" id="{9854F041-3B00-45CB-B4B3-E45182E62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92"/>
              <a:ext cx="480" cy="306"/>
            </a:xfrm>
            <a:prstGeom prst="rightArrow">
              <a:avLst>
                <a:gd name="adj1" fmla="val 50000"/>
                <a:gd name="adj2" fmla="val 392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91" name="AutoShape 26">
              <a:extLst>
                <a:ext uri="{FF2B5EF4-FFF2-40B4-BE49-F238E27FC236}">
                  <a16:creationId xmlns:a16="http://schemas.microsoft.com/office/drawing/2014/main" id="{330E0AE1-B0C1-49BB-8FC4-139FF13BF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592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92" name="AutoShape 27">
              <a:extLst>
                <a:ext uri="{FF2B5EF4-FFF2-40B4-BE49-F238E27FC236}">
                  <a16:creationId xmlns:a16="http://schemas.microsoft.com/office/drawing/2014/main" id="{CD55853D-A83A-4EB9-9707-148FFD699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78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293" name="Text Box 28">
              <a:extLst>
                <a:ext uri="{FF2B5EF4-FFF2-40B4-BE49-F238E27FC236}">
                  <a16:creationId xmlns:a16="http://schemas.microsoft.com/office/drawing/2014/main" id="{336EE6D5-5D24-4173-A042-7FD2355A6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408"/>
              <a:ext cx="619" cy="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ja-JP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Sports</a:t>
              </a:r>
            </a:p>
            <a:p>
              <a:endParaRPr lang="zh-CN" altLang="ja-JP" sz="1600">
                <a:latin typeface="Times New Roman" panose="02020603050405020304" pitchFamily="18" charset="0"/>
                <a:cs typeface="华文中宋" panose="020B0503020204020204" pitchFamily="2" charset="-122"/>
              </a:endParaRPr>
            </a:p>
            <a:p>
              <a:r>
                <a:rPr lang="zh-CN" altLang="ja-JP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Business</a:t>
              </a:r>
            </a:p>
            <a:p>
              <a:endParaRPr lang="en-US" altLang="ja-JP" sz="16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  <a:p>
              <a:r>
                <a:rPr lang="zh-CN" altLang="ja-JP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Education</a:t>
              </a:r>
            </a:p>
            <a:p>
              <a:endParaRPr lang="zh-CN" altLang="ja-JP" sz="1600">
                <a:latin typeface="Times New Roman" panose="02020603050405020304" pitchFamily="18" charset="0"/>
                <a:cs typeface="华文中宋" panose="020B0503020204020204" pitchFamily="2" charset="-122"/>
              </a:endParaRPr>
            </a:p>
            <a:p>
              <a:endParaRPr lang="zh-CN" altLang="ja-JP" sz="1600">
                <a:latin typeface="Times New Roman" panose="02020603050405020304" pitchFamily="18" charset="0"/>
                <a:cs typeface="华文中宋" panose="020B0503020204020204" pitchFamily="2" charset="-122"/>
              </a:endParaRPr>
            </a:p>
            <a:p>
              <a:r>
                <a:rPr lang="zh-CN" altLang="ja-JP" sz="1600">
                  <a:latin typeface="Times New Roman" panose="02020603050405020304" pitchFamily="18" charset="0"/>
                  <a:cs typeface="华文中宋" panose="020B0503020204020204" pitchFamily="2" charset="-122"/>
                </a:rPr>
                <a:t>Science</a:t>
              </a:r>
            </a:p>
            <a:p>
              <a:endParaRPr lang="en-US" altLang="ja-JP" sz="16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  <a:p>
              <a:endParaRPr lang="en-US" altLang="ja-JP" sz="16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294" name="Text Box 29">
              <a:extLst>
                <a:ext uri="{FF2B5EF4-FFF2-40B4-BE49-F238E27FC236}">
                  <a16:creationId xmlns:a16="http://schemas.microsoft.com/office/drawing/2014/main" id="{39F6350B-41AD-437D-B522-E6F412EF6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3264"/>
              <a:ext cx="300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ja-JP" sz="2400">
                  <a:latin typeface="Times New Roman" panose="02020603050405020304" pitchFamily="18" charset="0"/>
                  <a:ea typeface="ＭＳ Ｐゴシック" panose="020B0600070205080204" pitchFamily="34" charset="-128"/>
                </a:rPr>
                <a:t>…</a:t>
              </a:r>
            </a:p>
          </p:txBody>
        </p:sp>
        <p:sp>
          <p:nvSpPr>
            <p:cNvPr id="11295" name="Line 30">
              <a:extLst>
                <a:ext uri="{FF2B5EF4-FFF2-40B4-BE49-F238E27FC236}">
                  <a16:creationId xmlns:a16="http://schemas.microsoft.com/office/drawing/2014/main" id="{9D885A63-C4DE-436C-9177-53DBF8A87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64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31">
              <a:extLst>
                <a:ext uri="{FF2B5EF4-FFF2-40B4-BE49-F238E27FC236}">
                  <a16:creationId xmlns:a16="http://schemas.microsoft.com/office/drawing/2014/main" id="{56BA5ABE-C45D-4422-9387-9D71B21028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544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Line 32">
              <a:extLst>
                <a:ext uri="{FF2B5EF4-FFF2-40B4-BE49-F238E27FC236}">
                  <a16:creationId xmlns:a16="http://schemas.microsoft.com/office/drawing/2014/main" id="{7D3B1B62-B2B5-4347-B336-72575E4D9F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592"/>
              <a:ext cx="33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Line 33">
              <a:extLst>
                <a:ext uri="{FF2B5EF4-FFF2-40B4-BE49-F238E27FC236}">
                  <a16:creationId xmlns:a16="http://schemas.microsoft.com/office/drawing/2014/main" id="{DB0691CB-630A-4DC4-8C54-B56143933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302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Line 34">
              <a:extLst>
                <a:ext uri="{FF2B5EF4-FFF2-40B4-BE49-F238E27FC236}">
                  <a16:creationId xmlns:a16="http://schemas.microsoft.com/office/drawing/2014/main" id="{EE964FA1-C7C7-4EB4-883B-C4E2B981EE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55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AutoShape 35">
              <a:extLst>
                <a:ext uri="{FF2B5EF4-FFF2-40B4-BE49-F238E27FC236}">
                  <a16:creationId xmlns:a16="http://schemas.microsoft.com/office/drawing/2014/main" id="{96BD5080-62C5-4508-8B55-2B2B64AC3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744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301" name="AutoShape 36">
              <a:extLst>
                <a:ext uri="{FF2B5EF4-FFF2-40B4-BE49-F238E27FC236}">
                  <a16:creationId xmlns:a16="http://schemas.microsoft.com/office/drawing/2014/main" id="{392AFCCB-4029-4811-AC6A-A04E44689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936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302" name="AutoShape 37">
              <a:extLst>
                <a:ext uri="{FF2B5EF4-FFF2-40B4-BE49-F238E27FC236}">
                  <a16:creationId xmlns:a16="http://schemas.microsoft.com/office/drawing/2014/main" id="{B0C0C817-C98A-49C2-866A-3A26AD449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360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303" name="AutoShape 38">
              <a:extLst>
                <a:ext uri="{FF2B5EF4-FFF2-40B4-BE49-F238E27FC236}">
                  <a16:creationId xmlns:a16="http://schemas.microsoft.com/office/drawing/2014/main" id="{AED0E354-7640-4E9C-A5DE-3BF5C4C32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552"/>
              <a:ext cx="192" cy="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304" name="Line 39">
              <a:extLst>
                <a:ext uri="{FF2B5EF4-FFF2-40B4-BE49-F238E27FC236}">
                  <a16:creationId xmlns:a16="http://schemas.microsoft.com/office/drawing/2014/main" id="{09250D80-F0A3-4E47-BECF-F7927061F5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40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Line 40">
              <a:extLst>
                <a:ext uri="{FF2B5EF4-FFF2-40B4-BE49-F238E27FC236}">
                  <a16:creationId xmlns:a16="http://schemas.microsoft.com/office/drawing/2014/main" id="{53D3C202-644C-40C3-8EF8-99062E917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3600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Line 41">
              <a:extLst>
                <a:ext uri="{FF2B5EF4-FFF2-40B4-BE49-F238E27FC236}">
                  <a16:creationId xmlns:a16="http://schemas.microsoft.com/office/drawing/2014/main" id="{D0C1215C-1345-476C-9B8E-B68DC87330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3648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Line 42">
              <a:extLst>
                <a:ext uri="{FF2B5EF4-FFF2-40B4-BE49-F238E27FC236}">
                  <a16:creationId xmlns:a16="http://schemas.microsoft.com/office/drawing/2014/main" id="{B0C65F72-F861-4CE5-8E5C-B00255519B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Text Box 43">
              <a:extLst>
                <a:ext uri="{FF2B5EF4-FFF2-40B4-BE49-F238E27FC236}">
                  <a16:creationId xmlns:a16="http://schemas.microsoft.com/office/drawing/2014/main" id="{8D521F84-67D6-4C26-B760-28B5A4A10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408"/>
              <a:ext cx="660" cy="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ja-JP" sz="1600" b="1">
                  <a:latin typeface="Times New Roman" panose="02020603050405020304" pitchFamily="18" charset="0"/>
                  <a:cs typeface="华文中宋" panose="020B0503020204020204" pitchFamily="2" charset="-122"/>
                </a:rPr>
                <a:t>Sports</a:t>
              </a:r>
            </a:p>
            <a:p>
              <a:r>
                <a:rPr lang="zh-CN" altLang="ja-JP" sz="1600" b="1">
                  <a:latin typeface="Times New Roman" panose="02020603050405020304" pitchFamily="18" charset="0"/>
                  <a:cs typeface="华文中宋" panose="020B0503020204020204" pitchFamily="2" charset="-122"/>
                </a:rPr>
                <a:t>Business</a:t>
              </a:r>
            </a:p>
            <a:p>
              <a:endParaRPr lang="zh-CN" altLang="ja-JP" sz="1600" b="1">
                <a:latin typeface="Times New Roman" panose="02020603050405020304" pitchFamily="18" charset="0"/>
                <a:cs typeface="华文中宋" panose="020B0503020204020204" pitchFamily="2" charset="-122"/>
              </a:endParaRPr>
            </a:p>
            <a:p>
              <a:r>
                <a:rPr lang="zh-CN" altLang="ja-JP" sz="1600" b="1">
                  <a:latin typeface="Times New Roman" panose="02020603050405020304" pitchFamily="18" charset="0"/>
                  <a:cs typeface="华文中宋" panose="020B0503020204020204" pitchFamily="2" charset="-122"/>
                </a:rPr>
                <a:t>Education</a:t>
              </a:r>
              <a:endParaRPr lang="en-US" altLang="ja-JP" sz="1600" b="1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309" name="Rectangle 44">
              <a:extLst>
                <a:ext uri="{FF2B5EF4-FFF2-40B4-BE49-F238E27FC236}">
                  <a16:creationId xmlns:a16="http://schemas.microsoft.com/office/drawing/2014/main" id="{9F1E4994-354D-46A4-9DC6-43AA64A2A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312"/>
              <a:ext cx="120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  <p:sp>
          <p:nvSpPr>
            <p:cNvPr id="11310" name="AutoShape 45">
              <a:extLst>
                <a:ext uri="{FF2B5EF4-FFF2-40B4-BE49-F238E27FC236}">
                  <a16:creationId xmlns:a16="http://schemas.microsoft.com/office/drawing/2014/main" id="{84E04FE0-423F-4C32-A40F-E963B0AFC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024"/>
              <a:ext cx="288" cy="279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>
                <a:latin typeface="Perpetua" panose="02020502060401020303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8001A847-A1B5-41A2-868E-E723BCD4A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9905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Kernel Functions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5E649D-DB64-4B67-89D7-2D09FA3310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In practical use of SVM, only the kernel function (and not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f</a:t>
            </a:r>
            <a:r>
              <a:rPr lang="en-US" altLang="zh-CN" sz="2400">
                <a:cs typeface="华文中宋" panose="020B0503020204020204" pitchFamily="2" charset="-122"/>
              </a:rPr>
              <a:t>(.)) is specified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Kernel function can be thought of as a similarity measure between the input objects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Not all similarity measure can be used as kernel function, however Mercer's condition states that any positive semi-definite kernel </a:t>
            </a:r>
            <a:r>
              <a:rPr lang="en-US" altLang="zh-CN" sz="2400" i="1">
                <a:cs typeface="华文中宋" panose="020B0503020204020204" pitchFamily="2" charset="-122"/>
              </a:rPr>
              <a:t>K</a:t>
            </a:r>
            <a:r>
              <a:rPr lang="en-US" altLang="zh-CN" sz="2400">
                <a:cs typeface="华文中宋" panose="020B0503020204020204" pitchFamily="2" charset="-122"/>
              </a:rPr>
              <a:t>(</a:t>
            </a:r>
            <a:r>
              <a:rPr lang="en-US" altLang="zh-CN" sz="2400" i="1">
                <a:cs typeface="华文中宋" panose="020B0503020204020204" pitchFamily="2" charset="-122"/>
              </a:rPr>
              <a:t>x</a:t>
            </a:r>
            <a:r>
              <a:rPr lang="en-US" altLang="zh-CN" sz="2400">
                <a:cs typeface="华文中宋" panose="020B0503020204020204" pitchFamily="2" charset="-122"/>
              </a:rPr>
              <a:t>, </a:t>
            </a:r>
            <a:r>
              <a:rPr lang="en-US" altLang="zh-CN" sz="2400" i="1">
                <a:cs typeface="华文中宋" panose="020B0503020204020204" pitchFamily="2" charset="-122"/>
              </a:rPr>
              <a:t>y</a:t>
            </a:r>
            <a:r>
              <a:rPr lang="en-US" altLang="zh-CN" sz="2400">
                <a:cs typeface="华文中宋" panose="020B0503020204020204" pitchFamily="2" charset="-122"/>
              </a:rPr>
              <a:t>), i.e.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zh-CN" sz="2400">
              <a:cs typeface="华文中宋" panose="020B0503020204020204" pitchFamily="2" charset="-122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CN" sz="2400">
                <a:cs typeface="华文中宋" panose="020B0503020204020204" pitchFamily="2" charset="-122"/>
              </a:rPr>
              <a:t>  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CN" sz="2400">
                <a:cs typeface="华文中宋" panose="020B0503020204020204" pitchFamily="2" charset="-122"/>
              </a:rPr>
              <a:t>can be expressed as a dot product in a high dimensional space. </a:t>
            </a:r>
            <a:endParaRPr lang="en-US" altLang="zh-CN">
              <a:cs typeface="华文中宋" panose="020B0503020204020204" pitchFamily="2" charset="-122"/>
            </a:endParaRPr>
          </a:p>
        </p:txBody>
      </p:sp>
      <p:pic>
        <p:nvPicPr>
          <p:cNvPr id="39940" name="Picture 5" descr="\sum_{i,j} K(x_i,x_j) c_i c_j \ge 0">
            <a:extLst>
              <a:ext uri="{FF2B5EF4-FFF2-40B4-BE49-F238E27FC236}">
                <a16:creationId xmlns:a16="http://schemas.microsoft.com/office/drawing/2014/main" id="{03E469E0-ED5A-451E-B420-65BB5E7F2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332" y="4398629"/>
            <a:ext cx="2209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B0CBBC87-1C7C-425C-A567-8EB063604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07440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Examples of Kernel Functions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97A2D6A-2C78-4169-A159-85E371B91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Polynomial kernel with degree </a:t>
            </a:r>
            <a:r>
              <a:rPr lang="en-US" altLang="zh-CN" sz="2400" i="1" dirty="0">
                <a:cs typeface="华文中宋" panose="020B0503020204020204" pitchFamily="2" charset="-122"/>
              </a:rPr>
              <a:t>d</a:t>
            </a:r>
          </a:p>
          <a:p>
            <a:pPr lvl="1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lvl="2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Radial basis function kernel with width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s</a:t>
            </a:r>
            <a:endParaRPr lang="en-US" altLang="zh-CN" sz="2400" dirty="0">
              <a:cs typeface="华文中宋" panose="020B0503020204020204" pitchFamily="2" charset="-122"/>
            </a:endParaRPr>
          </a:p>
          <a:p>
            <a:pPr lvl="1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lvl="2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Closely related to radial basis function neural networks</a:t>
            </a:r>
          </a:p>
          <a:p>
            <a:pPr eaLnBrk="1" hangingPunct="1"/>
            <a:r>
              <a:rPr lang="en-US" altLang="zh-CN" sz="2400" dirty="0">
                <a:cs typeface="华文中宋" panose="020B0503020204020204" pitchFamily="2" charset="-122"/>
              </a:rPr>
              <a:t>Sigmoid with parameter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k</a:t>
            </a:r>
            <a:r>
              <a:rPr lang="en-US" altLang="zh-CN" sz="2400" dirty="0">
                <a:cs typeface="华文中宋" panose="020B0503020204020204" pitchFamily="2" charset="-122"/>
              </a:rPr>
              <a:t> and </a:t>
            </a:r>
            <a:r>
              <a:rPr lang="en-US" altLang="zh-CN" sz="2400" dirty="0">
                <a:latin typeface="Symbol" panose="05050102010706020507" pitchFamily="18" charset="2"/>
                <a:cs typeface="华文中宋" panose="020B0503020204020204" pitchFamily="2" charset="-122"/>
              </a:rPr>
              <a:t>q</a:t>
            </a:r>
            <a:r>
              <a:rPr lang="en-US" altLang="zh-CN" sz="2400" dirty="0">
                <a:cs typeface="华文中宋" panose="020B0503020204020204" pitchFamily="2" charset="-122"/>
              </a:rPr>
              <a:t> </a:t>
            </a:r>
          </a:p>
          <a:p>
            <a:pPr lvl="1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lvl="2" eaLnBrk="1" hangingPunct="1"/>
            <a:endParaRPr lang="en-US" altLang="zh-CN" dirty="0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It does not satisfy the Mercer condition on all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k</a:t>
            </a:r>
            <a:r>
              <a:rPr lang="en-US" altLang="zh-CN" dirty="0">
                <a:cs typeface="华文中宋" panose="020B0503020204020204" pitchFamily="2" charset="-122"/>
              </a:rPr>
              <a:t> and </a:t>
            </a:r>
            <a:r>
              <a:rPr lang="en-US" altLang="zh-CN" dirty="0">
                <a:latin typeface="Symbol" panose="05050102010706020507" pitchFamily="18" charset="2"/>
                <a:cs typeface="华文中宋" panose="020B0503020204020204" pitchFamily="2" charset="-122"/>
              </a:rPr>
              <a:t>q</a:t>
            </a:r>
            <a:endParaRPr lang="en-US" altLang="zh-CN" dirty="0">
              <a:cs typeface="华文中宋" panose="020B0503020204020204" pitchFamily="2" charset="-122"/>
            </a:endParaRPr>
          </a:p>
          <a:p>
            <a:pPr eaLnBrk="1" hangingPunct="1"/>
            <a:endParaRPr lang="en-US" altLang="zh-CN" sz="2400" dirty="0">
              <a:cs typeface="华文中宋" panose="020B0503020204020204" pitchFamily="2" charset="-122"/>
            </a:endParaRPr>
          </a:p>
        </p:txBody>
      </p:sp>
      <p:pic>
        <p:nvPicPr>
          <p:cNvPr id="40964" name="Picture 4" descr="txp_fig">
            <a:extLst>
              <a:ext uri="{FF2B5EF4-FFF2-40B4-BE49-F238E27FC236}">
                <a16:creationId xmlns:a16="http://schemas.microsoft.com/office/drawing/2014/main" id="{F955B53C-EF0E-4919-B17F-7A94788D57C9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031" y="2238958"/>
            <a:ext cx="3124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 descr="txp_fig">
            <a:extLst>
              <a:ext uri="{FF2B5EF4-FFF2-40B4-BE49-F238E27FC236}">
                <a16:creationId xmlns:a16="http://schemas.microsoft.com/office/drawing/2014/main" id="{2ECB61E9-4B33-437C-A7D0-294959A26F25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031" y="3429000"/>
            <a:ext cx="48006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6" descr="txp_fig">
            <a:extLst>
              <a:ext uri="{FF2B5EF4-FFF2-40B4-BE49-F238E27FC236}">
                <a16:creationId xmlns:a16="http://schemas.microsoft.com/office/drawing/2014/main" id="{F9BD331A-24CE-48C9-88B6-A642213846EC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699" y="5068887"/>
            <a:ext cx="41910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8CF7CD6A-5218-432D-BF36-F7D31811A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14401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Why SVM Works?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A99813F-B9FD-4B24-870C-8CD1EE4E1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 feature space is often very high dimensional. Why don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’</a:t>
            </a:r>
            <a:r>
              <a:rPr lang="en-US" altLang="zh-CN">
                <a:cs typeface="华文中宋" panose="020B0503020204020204" pitchFamily="2" charset="-122"/>
              </a:rPr>
              <a:t>t we have the curse of dimensionality? 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A classifier in a high-dimensional space has many parameters and is hard to estimate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Vapnik argues that the fundamental problem is not the number of parameters to be estimated. Rather, the problem is about the flexibility of a classifier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Typically, a classifier with many parameters is very flexible, but there are also exceptions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Let x</a:t>
            </a:r>
            <a:r>
              <a:rPr lang="en-US" altLang="zh-CN" sz="1800" baseline="-25000">
                <a:cs typeface="华文中宋" panose="020B0503020204020204" pitchFamily="2" charset="-122"/>
              </a:rPr>
              <a:t>i</a:t>
            </a:r>
            <a:r>
              <a:rPr lang="en-US" altLang="zh-CN" sz="1800">
                <a:cs typeface="华文中宋" panose="020B0503020204020204" pitchFamily="2" charset="-122"/>
              </a:rPr>
              <a:t>=10</a:t>
            </a:r>
            <a:r>
              <a:rPr lang="en-US" altLang="zh-CN" sz="1800" baseline="30000">
                <a:cs typeface="华文中宋" panose="020B0503020204020204" pitchFamily="2" charset="-122"/>
              </a:rPr>
              <a:t>i</a:t>
            </a:r>
            <a:r>
              <a:rPr lang="en-US" altLang="zh-CN" sz="1800">
                <a:cs typeface="华文中宋" panose="020B0503020204020204" pitchFamily="2" charset="-122"/>
              </a:rPr>
              <a:t> where i ranges from 1 to n. The classifier</a:t>
            </a:r>
          </a:p>
          <a:p>
            <a:pPr lvl="1" eaLnBrk="1" hangingPunct="1">
              <a:buFontTx/>
              <a:buNone/>
            </a:pPr>
            <a:r>
              <a:rPr lang="en-US" altLang="zh-CN" sz="1800">
                <a:cs typeface="华文中宋" panose="020B0503020204020204" pitchFamily="2" charset="-122"/>
              </a:rPr>
              <a:t>				can classify all x</a:t>
            </a:r>
            <a:r>
              <a:rPr lang="en-US" altLang="zh-CN" sz="1800" baseline="-25000">
                <a:cs typeface="华文中宋" panose="020B0503020204020204" pitchFamily="2" charset="-122"/>
              </a:rPr>
              <a:t>i</a:t>
            </a:r>
            <a:r>
              <a:rPr lang="en-US" altLang="zh-CN" sz="1800">
                <a:cs typeface="华文中宋" panose="020B0503020204020204" pitchFamily="2" charset="-122"/>
              </a:rPr>
              <a:t> correctly for all possible combination of class labels on x</a:t>
            </a:r>
            <a:r>
              <a:rPr lang="en-US" altLang="zh-CN" sz="1800" baseline="-25000">
                <a:cs typeface="华文中宋" panose="020B0503020204020204" pitchFamily="2" charset="-122"/>
              </a:rPr>
              <a:t>i</a:t>
            </a:r>
            <a:endParaRPr lang="en-US" altLang="zh-CN" sz="1800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This 1-parameter classifier is very flexible</a:t>
            </a:r>
            <a:endParaRPr lang="en-US" altLang="zh-CN" sz="1400">
              <a:cs typeface="华文中宋" panose="020B0503020204020204" pitchFamily="2" charset="-122"/>
            </a:endParaRPr>
          </a:p>
        </p:txBody>
      </p:sp>
      <p:pic>
        <p:nvPicPr>
          <p:cNvPr id="44036" name="Picture 4" descr="txp_fig">
            <a:extLst>
              <a:ext uri="{FF2B5EF4-FFF2-40B4-BE49-F238E27FC236}">
                <a16:creationId xmlns:a16="http://schemas.microsoft.com/office/drawing/2014/main" id="{8E2D43BD-AC3D-4B65-8774-E31686F9DDD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957" y="4799931"/>
            <a:ext cx="1828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B4924188-9D96-4A12-A22D-477282C4A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Why SVM Works?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D8A739-9DF6-4E0D-8E3E-20F20E9CA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Vapnik argues that the flexibility of a classifier should not be characterized by the number of parameters, but by the capacity of a classifier</a:t>
            </a:r>
          </a:p>
          <a:p>
            <a:pPr lvl="1" eaLnBrk="1" hangingPunct="1"/>
            <a:r>
              <a:rPr lang="en-US" altLang="zh-CN" sz="1800">
                <a:cs typeface="华文中宋" panose="020B0503020204020204" pitchFamily="2" charset="-122"/>
              </a:rPr>
              <a:t>This is formalized by the </a:t>
            </a:r>
            <a:r>
              <a:rPr lang="en-US" altLang="zh-CN" sz="1800">
                <a:latin typeface="Tahoma" panose="020B0604030504040204" pitchFamily="34" charset="0"/>
                <a:cs typeface="华文中宋" panose="020B0503020204020204" pitchFamily="2" charset="-122"/>
                <a:hlinkClick r:id="" action="ppaction://noaction"/>
              </a:rPr>
              <a:t>“</a:t>
            </a:r>
            <a:r>
              <a:rPr lang="en-US" altLang="zh-CN" sz="1800">
                <a:cs typeface="华文中宋" panose="020B0503020204020204" pitchFamily="2" charset="-122"/>
                <a:hlinkClick r:id="" action="ppaction://noaction"/>
              </a:rPr>
              <a:t>VC-dimension</a:t>
            </a:r>
            <a:r>
              <a:rPr lang="en-US" altLang="zh-CN" sz="1800">
                <a:latin typeface="Tahoma" panose="020B0604030504040204" pitchFamily="34" charset="0"/>
                <a:cs typeface="华文中宋" panose="020B0503020204020204" pitchFamily="2" charset="-122"/>
                <a:hlinkClick r:id="" action="ppaction://noaction"/>
              </a:rPr>
              <a:t>”</a:t>
            </a:r>
            <a:r>
              <a:rPr lang="en-US" altLang="zh-CN" sz="1800">
                <a:cs typeface="华文中宋" panose="020B0503020204020204" pitchFamily="2" charset="-122"/>
                <a:hlinkClick r:id="" action="ppaction://noaction"/>
              </a:rPr>
              <a:t> </a:t>
            </a:r>
            <a:r>
              <a:rPr lang="en-US" altLang="zh-CN" sz="1800">
                <a:cs typeface="华文中宋" panose="020B0503020204020204" pitchFamily="2" charset="-122"/>
              </a:rPr>
              <a:t>of a classifier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 addition of 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½</a:t>
            </a:r>
            <a:r>
              <a:rPr lang="en-US" altLang="zh-CN">
                <a:cs typeface="华文中宋" panose="020B0503020204020204" pitchFamily="2" charset="-122"/>
              </a:rPr>
              <a:t>||w||</a:t>
            </a:r>
            <a:r>
              <a:rPr lang="en-US" altLang="zh-CN" baseline="30000">
                <a:cs typeface="华文中宋" panose="020B0503020204020204" pitchFamily="2" charset="-122"/>
              </a:rPr>
              <a:t>2</a:t>
            </a:r>
            <a:r>
              <a:rPr lang="en-US" altLang="zh-CN">
                <a:cs typeface="华文中宋" panose="020B0503020204020204" pitchFamily="2" charset="-122"/>
              </a:rPr>
              <a:t> has the effect of restricting the VC-dimension of the classifier in the feature space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 SVM objective can also be justified by structural risk minimization: the empirical risk (training error), plus a term related to the generalization ability of the classifier, is minimized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Another view: the SVM loss function is analogous to ridge regression. The term 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½</a:t>
            </a:r>
            <a:r>
              <a:rPr lang="en-US" altLang="zh-CN">
                <a:cs typeface="华文中宋" panose="020B0503020204020204" pitchFamily="2" charset="-122"/>
              </a:rPr>
              <a:t>||w||</a:t>
            </a:r>
            <a:r>
              <a:rPr lang="en-US" altLang="zh-CN" baseline="30000">
                <a:cs typeface="华文中宋" panose="020B0503020204020204" pitchFamily="2" charset="-122"/>
              </a:rPr>
              <a:t>2</a:t>
            </a:r>
            <a:r>
              <a:rPr lang="en-US" altLang="zh-CN">
                <a:cs typeface="华文中宋" panose="020B0503020204020204" pitchFamily="2" charset="-122"/>
              </a:rPr>
              <a:t> 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“</a:t>
            </a:r>
            <a:r>
              <a:rPr lang="en-US" altLang="zh-CN">
                <a:cs typeface="华文中宋" panose="020B0503020204020204" pitchFamily="2" charset="-122"/>
              </a:rPr>
              <a:t>shrinks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”</a:t>
            </a:r>
            <a:r>
              <a:rPr lang="en-US" altLang="zh-CN">
                <a:cs typeface="华文中宋" panose="020B0503020204020204" pitchFamily="2" charset="-122"/>
              </a:rPr>
              <a:t> the parameters towards zero to avoid overfitting</a:t>
            </a:r>
            <a:endParaRPr lang="en-US" altLang="zh-CN" sz="1700">
              <a:cs typeface="华文中宋" panose="020B0503020204020204" pitchFamily="2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16668F7-7BC7-4800-95EB-2441340DDF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1008776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Choosing the Kernel Function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7B994F0-6643-463B-B8C8-F5D545619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Probably the most tricky part of using SVM.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 kernel function is important because it creates the kernel matrix, which summarize all the data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Many principles have been proposed (diffusion kernel, Fisher kernel, string kernel, </a:t>
            </a:r>
            <a:r>
              <a:rPr lang="en-US" altLang="zh-CN">
                <a:latin typeface="Tahoma" panose="020B0604030504040204" pitchFamily="34" charset="0"/>
                <a:cs typeface="华文中宋" panose="020B0503020204020204" pitchFamily="2" charset="-122"/>
              </a:rPr>
              <a:t>…</a:t>
            </a:r>
            <a:r>
              <a:rPr lang="en-US" altLang="zh-CN">
                <a:cs typeface="华文中宋" panose="020B0503020204020204" pitchFamily="2" charset="-122"/>
              </a:rPr>
              <a:t>)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There are even research to estimate the kernel matrix from available information</a:t>
            </a:r>
          </a:p>
          <a:p>
            <a:pPr eaLnBrk="1" hangingPunct="1"/>
            <a:endParaRPr lang="en-US" altLang="zh-CN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In practice, a low degree polynomial kernel or RBF kernel with a reasonable width is a good initial try for most applications.</a:t>
            </a:r>
          </a:p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It was said that for text classification, linear kernel is the best choice, because of the already-high-enough feature dimension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D0F33C55-4FD2-46D6-8115-96052EDCC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7522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Strengths and Weaknesses of SVM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97B2D3C-09C7-458F-862F-AE700E690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Strengths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Training is relatively easy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>
                <a:cs typeface="华文中宋" panose="020B0503020204020204" pitchFamily="2" charset="-122"/>
              </a:rPr>
              <a:t> No local optimal, unlike in neural networks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It scales relatively well to high dimensional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Tradeoff between classifier complexity and error can be controlled explicitly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Non-traditional data like strings and trees can be used as input to SVM, instead of feature vectors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By performing logistic regression (Sigmoid) on the SVM output of a set of data can map SVM output to probabilities.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Weaknesses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Need to choose a 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“</a:t>
            </a:r>
            <a:r>
              <a:rPr lang="en-US" altLang="zh-CN" sz="2400">
                <a:cs typeface="华文中宋" panose="020B0503020204020204" pitchFamily="2" charset="-122"/>
              </a:rPr>
              <a:t>good</a:t>
            </a: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”</a:t>
            </a:r>
            <a:r>
              <a:rPr lang="en-US" altLang="zh-CN" sz="2400">
                <a:cs typeface="华文中宋" panose="020B0503020204020204" pitchFamily="2" charset="-122"/>
              </a:rPr>
              <a:t> kernel function.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E103565-F3D6-4791-BD86-9CFD8D440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1117833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Summary: Steps for Classification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8AF26BD-8E45-47DA-8EC5-953A89D31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Prepare the pattern matrix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Select the kernel function to use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Select the parameter of the kernel function and the value of </a:t>
            </a:r>
            <a:r>
              <a:rPr lang="en-US" altLang="zh-CN" sz="2400" i="1">
                <a:cs typeface="华文中宋" panose="020B0503020204020204" pitchFamily="2" charset="-122"/>
              </a:rPr>
              <a:t>C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You can use the values suggested by the SVM software, or you can set apart a validation set to determine the values of the parameter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Execute the training algorithm and obtain the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cs typeface="华文中宋" panose="020B0503020204020204" pitchFamily="2" charset="-122"/>
              </a:rPr>
              <a:t>i</a:t>
            </a:r>
            <a:endParaRPr lang="en-US" altLang="zh-CN" sz="240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Unseen data can be classified using the </a:t>
            </a:r>
            <a:r>
              <a:rPr lang="en-US" altLang="zh-CN" sz="2400">
                <a:latin typeface="Symbol" panose="05050102010706020507" pitchFamily="18" charset="2"/>
                <a:cs typeface="华文中宋" panose="020B0503020204020204" pitchFamily="2" charset="-122"/>
              </a:rPr>
              <a:t>a</a:t>
            </a:r>
            <a:r>
              <a:rPr lang="en-US" altLang="zh-CN" sz="2400" baseline="-25000">
                <a:cs typeface="华文中宋" panose="020B0503020204020204" pitchFamily="2" charset="-122"/>
              </a:rPr>
              <a:t>i </a:t>
            </a:r>
            <a:r>
              <a:rPr lang="en-US" altLang="zh-CN" sz="2400">
                <a:cs typeface="华文中宋" panose="020B0503020204020204" pitchFamily="2" charset="-122"/>
              </a:rPr>
              <a:t>and the support vectors</a:t>
            </a:r>
            <a:endParaRPr lang="en-US" altLang="zh-CN" sz="2400" baseline="-25000">
              <a:cs typeface="华文中宋" panose="020B0503020204020204" pitchFamily="2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81494454-FBB0-4B8B-9CEF-BDDB50134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698383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Text Categorization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E813519-1B2B-4351-A2A5-E22E30EE4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Typical features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Term frequency 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Inverse document frequency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TC is a typical multi-class multi-label classification problem.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SVM, with some additional heuristic, has been regarded as one of the best classification scheme for text data, based on many benchmark evaluations.</a:t>
            </a:r>
          </a:p>
          <a:p>
            <a:pPr eaLnBrk="1" hangingPunct="1"/>
            <a:r>
              <a:rPr lang="en-US" altLang="zh-CN" sz="2400">
                <a:cs typeface="华文中宋" panose="020B0503020204020204" pitchFamily="2" charset="-122"/>
              </a:rPr>
              <a:t>TC is a high-dimensional sparse problem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SMO is a very good choice in this case.</a:t>
            </a:r>
          </a:p>
        </p:txBody>
      </p:sp>
      <p:pic>
        <p:nvPicPr>
          <p:cNvPr id="53252" name="Picture 4">
            <a:extLst>
              <a:ext uri="{FF2B5EF4-FFF2-40B4-BE49-F238E27FC236}">
                <a16:creationId xmlns:a16="http://schemas.microsoft.com/office/drawing/2014/main" id="{052815FB-D6DC-4FE8-A117-3B6C3CA21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1"/>
            <a:ext cx="30480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9F4E7D7-6F01-4769-AA2F-5FF41A6B4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66163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Multi-Class SVM Classification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A4E60BD-7217-4C3F-9CEE-31F8261D1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1-vs-rest</a:t>
            </a:r>
          </a:p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1-vs-1</a:t>
            </a:r>
          </a:p>
          <a:p>
            <a:pPr lvl="1" eaLnBrk="1" hangingPunct="1"/>
            <a:r>
              <a:rPr lang="en-US" altLang="zh-CN" sz="2400">
                <a:cs typeface="华文中宋" panose="020B0503020204020204" pitchFamily="2" charset="-122"/>
              </a:rPr>
              <a:t>MaxWin</a:t>
            </a:r>
          </a:p>
          <a:p>
            <a:pPr lvl="1" eaLnBrk="1" hangingPunct="1"/>
            <a:r>
              <a:rPr lang="en-US" altLang="zh-CN" sz="2400">
                <a:cs typeface="华文中宋" panose="020B0503020204020204" pitchFamily="2" charset="-122"/>
              </a:rPr>
              <a:t>DB2 </a:t>
            </a:r>
          </a:p>
          <a:p>
            <a:pPr lvl="1" eaLnBrk="1" hangingPunct="1"/>
            <a:r>
              <a:rPr lang="en-US" altLang="zh-CN" sz="2400">
                <a:cs typeface="华文中宋" panose="020B0503020204020204" pitchFamily="2" charset="-122"/>
              </a:rPr>
              <a:t>Error Correcting Output Coding</a:t>
            </a:r>
          </a:p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K-class SVM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8C9CC7C-3366-4640-855A-DB40A60BC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99051"/>
          </a:xfrm>
        </p:spPr>
        <p:txBody>
          <a:bodyPr/>
          <a:lstStyle/>
          <a:p>
            <a:pPr algn="ctr">
              <a:defRPr/>
            </a:pPr>
            <a:r>
              <a:rPr lang="en-US" altLang="zh-CN" sz="4000" dirty="0">
                <a:solidFill>
                  <a:srgbClr val="00B050"/>
                </a:solidFill>
              </a:rPr>
              <a:t>1-vs-rest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128E929-E67A-45A8-AB9C-B8FE531F2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For any class C, train a binary classifier to distinguish C from </a:t>
            </a:r>
            <a:r>
              <a:rPr lang="en-US" altLang="zh-CN" sz="2800" u="sng">
                <a:cs typeface="华文中宋" panose="020B0503020204020204" pitchFamily="2" charset="-122"/>
              </a:rPr>
              <a:t>C</a:t>
            </a:r>
            <a:r>
              <a:rPr lang="en-US" altLang="zh-CN" sz="2800">
                <a:cs typeface="华文中宋" panose="020B0503020204020204" pitchFamily="2" charset="-122"/>
              </a:rPr>
              <a:t>. </a:t>
            </a:r>
          </a:p>
          <a:p>
            <a:pPr eaLnBrk="1" hangingPunct="1"/>
            <a:r>
              <a:rPr lang="en-US" altLang="zh-CN" sz="2800">
                <a:cs typeface="华文中宋" panose="020B0503020204020204" pitchFamily="2" charset="-122"/>
              </a:rPr>
              <a:t>For an unseen sample, find the binary classifier with highest confidence score for the final decision.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extLst>
              <a:ext uri="{FF2B5EF4-FFF2-40B4-BE49-F238E27FC236}">
                <a16:creationId xmlns:a16="http://schemas.microsoft.com/office/drawing/2014/main" id="{0AEB9396-1D4C-41BE-937A-E5936DDF1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4919" y="688151"/>
            <a:ext cx="9246932" cy="650870"/>
          </a:xfrm>
        </p:spPr>
        <p:txBody>
          <a:bodyPr/>
          <a:lstStyle/>
          <a:p>
            <a:pPr algn="ctr">
              <a:defRPr/>
            </a:pPr>
            <a:r>
              <a:rPr lang="en-US" sz="3200" dirty="0">
                <a:solidFill>
                  <a:srgbClr val="00B050"/>
                </a:solidFill>
              </a:rPr>
              <a:t>A GRAPHICAL VIEW OF TEXT CLASSIFICATION</a:t>
            </a:r>
          </a:p>
        </p:txBody>
      </p:sp>
      <p:grpSp>
        <p:nvGrpSpPr>
          <p:cNvPr id="12291" name="Group 4">
            <a:extLst>
              <a:ext uri="{FF2B5EF4-FFF2-40B4-BE49-F238E27FC236}">
                <a16:creationId xmlns:a16="http://schemas.microsoft.com/office/drawing/2014/main" id="{60C32D98-CFD7-4801-AD5C-9A12A80268C1}"/>
              </a:ext>
            </a:extLst>
          </p:cNvPr>
          <p:cNvGrpSpPr>
            <a:grpSpLocks/>
          </p:cNvGrpSpPr>
          <p:nvPr/>
        </p:nvGrpSpPr>
        <p:grpSpPr bwMode="auto">
          <a:xfrm>
            <a:off x="3503613" y="1978025"/>
            <a:ext cx="4935712" cy="3365762"/>
            <a:chOff x="1536" y="2016"/>
            <a:chExt cx="3120" cy="1824"/>
          </a:xfrm>
        </p:grpSpPr>
        <p:sp>
          <p:nvSpPr>
            <p:cNvPr id="12297" name="Line 5">
              <a:extLst>
                <a:ext uri="{FF2B5EF4-FFF2-40B4-BE49-F238E27FC236}">
                  <a16:creationId xmlns:a16="http://schemas.microsoft.com/office/drawing/2014/main" id="{793E8DD5-7CEE-417C-92FD-F81DE72FE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840"/>
              <a:ext cx="31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8" name="Line 6">
              <a:extLst>
                <a:ext uri="{FF2B5EF4-FFF2-40B4-BE49-F238E27FC236}">
                  <a16:creationId xmlns:a16="http://schemas.microsoft.com/office/drawing/2014/main" id="{744E55CE-09C9-49E0-8659-781A87EBC2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6" y="2016"/>
              <a:ext cx="0" cy="18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9" name="Oval 7">
              <a:extLst>
                <a:ext uri="{FF2B5EF4-FFF2-40B4-BE49-F238E27FC236}">
                  <a16:creationId xmlns:a16="http://schemas.microsoft.com/office/drawing/2014/main" id="{78A44497-6BF4-4462-A678-29F76F1A8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928"/>
              <a:ext cx="768" cy="7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>
                  <a:latin typeface="Lucida Sans" panose="020B0602030504020204" pitchFamily="34" charset="0"/>
                </a:rPr>
                <a:t>NLP</a:t>
              </a:r>
            </a:p>
          </p:txBody>
        </p:sp>
        <p:sp>
          <p:nvSpPr>
            <p:cNvPr id="12300" name="Oval 8">
              <a:extLst>
                <a:ext uri="{FF2B5EF4-FFF2-40B4-BE49-F238E27FC236}">
                  <a16:creationId xmlns:a16="http://schemas.microsoft.com/office/drawing/2014/main" id="{2B182843-398E-4205-B05B-F0D267F25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04"/>
              <a:ext cx="816" cy="6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>
                  <a:latin typeface="Lucida Sans" panose="020B0602030504020204" pitchFamily="34" charset="0"/>
                </a:rPr>
                <a:t>Graphics</a:t>
              </a:r>
            </a:p>
          </p:txBody>
        </p:sp>
        <p:sp>
          <p:nvSpPr>
            <p:cNvPr id="12301" name="Oval 9">
              <a:extLst>
                <a:ext uri="{FF2B5EF4-FFF2-40B4-BE49-F238E27FC236}">
                  <a16:creationId xmlns:a16="http://schemas.microsoft.com/office/drawing/2014/main" id="{A78C891B-B020-4C99-A933-53E8F5B5F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976"/>
              <a:ext cx="480" cy="81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>
                  <a:latin typeface="Lucida Sans" panose="020B0602030504020204" pitchFamily="34" charset="0"/>
                </a:rPr>
                <a:t>AI</a:t>
              </a:r>
            </a:p>
          </p:txBody>
        </p:sp>
        <p:sp>
          <p:nvSpPr>
            <p:cNvPr id="12302" name="Oval 10">
              <a:extLst>
                <a:ext uri="{FF2B5EF4-FFF2-40B4-BE49-F238E27FC236}">
                  <a16:creationId xmlns:a16="http://schemas.microsoft.com/office/drawing/2014/main" id="{51F849A3-E4C5-4297-BD17-28D3758E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688"/>
              <a:ext cx="1104" cy="72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>
                  <a:latin typeface="Lucida Sans" panose="020B0602030504020204" pitchFamily="34" charset="0"/>
                </a:rPr>
                <a:t>Theory</a:t>
              </a:r>
            </a:p>
          </p:txBody>
        </p:sp>
        <p:sp>
          <p:nvSpPr>
            <p:cNvPr id="12303" name="Oval 11">
              <a:extLst>
                <a:ext uri="{FF2B5EF4-FFF2-40B4-BE49-F238E27FC236}">
                  <a16:creationId xmlns:a16="http://schemas.microsoft.com/office/drawing/2014/main" id="{1BCD45D6-A39D-4441-A5F7-FF97FF6D5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576" cy="576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>
                  <a:latin typeface="Lucida Sans" panose="020B0602030504020204" pitchFamily="34" charset="0"/>
                </a:rPr>
                <a:t>Arch.</a:t>
              </a:r>
            </a:p>
          </p:txBody>
        </p:sp>
      </p:grpSp>
      <p:grpSp>
        <p:nvGrpSpPr>
          <p:cNvPr id="3" name="Group 12">
            <a:extLst>
              <a:ext uri="{FF2B5EF4-FFF2-40B4-BE49-F238E27FC236}">
                <a16:creationId xmlns:a16="http://schemas.microsoft.com/office/drawing/2014/main" id="{F6ADB8C4-A4BB-42B5-A90F-7224C427D36E}"/>
              </a:ext>
            </a:extLst>
          </p:cNvPr>
          <p:cNvGrpSpPr>
            <a:grpSpLocks/>
          </p:cNvGrpSpPr>
          <p:nvPr/>
        </p:nvGrpSpPr>
        <p:grpSpPr bwMode="auto">
          <a:xfrm>
            <a:off x="3503613" y="2060575"/>
            <a:ext cx="4419600" cy="3048000"/>
            <a:chOff x="1536" y="1920"/>
            <a:chExt cx="2784" cy="1920"/>
          </a:xfrm>
        </p:grpSpPr>
        <p:sp>
          <p:nvSpPr>
            <p:cNvPr id="12293" name="Line 13">
              <a:extLst>
                <a:ext uri="{FF2B5EF4-FFF2-40B4-BE49-F238E27FC236}">
                  <a16:creationId xmlns:a16="http://schemas.microsoft.com/office/drawing/2014/main" id="{AF4A702C-C2AA-4D3D-BC47-2C54CD1FC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28" y="1920"/>
              <a:ext cx="9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4" name="Freeform 14">
              <a:extLst>
                <a:ext uri="{FF2B5EF4-FFF2-40B4-BE49-F238E27FC236}">
                  <a16:creationId xmlns:a16="http://schemas.microsoft.com/office/drawing/2014/main" id="{EA95C164-12A2-493C-BB31-AFB5472D1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2544"/>
              <a:ext cx="2784" cy="576"/>
            </a:xfrm>
            <a:custGeom>
              <a:avLst/>
              <a:gdLst>
                <a:gd name="T0" fmla="*/ 0 w 2784"/>
                <a:gd name="T1" fmla="*/ 48 h 576"/>
                <a:gd name="T2" fmla="*/ 1104 w 2784"/>
                <a:gd name="T3" fmla="*/ 576 h 576"/>
                <a:gd name="T4" fmla="*/ 1488 w 2784"/>
                <a:gd name="T5" fmla="*/ 240 h 576"/>
                <a:gd name="T6" fmla="*/ 2784 w 2784"/>
                <a:gd name="T7" fmla="*/ 0 h 5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84"/>
                <a:gd name="T13" fmla="*/ 0 h 576"/>
                <a:gd name="T14" fmla="*/ 2784 w 2784"/>
                <a:gd name="T15" fmla="*/ 576 h 5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84" h="576">
                  <a:moveTo>
                    <a:pt x="0" y="48"/>
                  </a:moveTo>
                  <a:lnTo>
                    <a:pt x="1104" y="576"/>
                  </a:lnTo>
                  <a:lnTo>
                    <a:pt x="1488" y="240"/>
                  </a:lnTo>
                  <a:lnTo>
                    <a:pt x="278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5" name="Line 15">
              <a:extLst>
                <a:ext uri="{FF2B5EF4-FFF2-40B4-BE49-F238E27FC236}">
                  <a16:creationId xmlns:a16="http://schemas.microsoft.com/office/drawing/2014/main" id="{176149F4-2606-435B-8D22-197E7D93E1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12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6" name="Line 16">
              <a:extLst>
                <a:ext uri="{FF2B5EF4-FFF2-40B4-BE49-F238E27FC236}">
                  <a16:creationId xmlns:a16="http://schemas.microsoft.com/office/drawing/2014/main" id="{F0687699-D878-4D64-8B05-F1CC7C386E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784"/>
              <a:ext cx="576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2338F4E2-2A4C-4EBE-B829-20F796E49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4000">
                <a:solidFill>
                  <a:schemeClr val="tx2">
                    <a:satMod val="130000"/>
                  </a:schemeClr>
                </a:solidFill>
              </a:rPr>
              <a:t>1-vs-1</a:t>
            </a:r>
            <a:endParaRPr lang="en-US" altLang="zh-CN" sz="320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7EF1C2D-DA85-4C8F-B046-9EC3BC3A6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5526088" cy="4525963"/>
          </a:xfrm>
        </p:spPr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Train C</a:t>
            </a:r>
            <a:r>
              <a:rPr lang="en-US" altLang="zh-CN" baseline="-25000">
                <a:cs typeface="华文中宋" panose="020B0503020204020204" pitchFamily="2" charset="-122"/>
              </a:rPr>
              <a:t>N</a:t>
            </a:r>
            <a:r>
              <a:rPr lang="en-US" altLang="zh-CN" baseline="30000">
                <a:cs typeface="华文中宋" panose="020B0503020204020204" pitchFamily="2" charset="-122"/>
              </a:rPr>
              <a:t>2 </a:t>
            </a:r>
            <a:r>
              <a:rPr lang="en-US" altLang="zh-CN">
                <a:cs typeface="华文中宋" panose="020B0503020204020204" pitchFamily="2" charset="-122"/>
              </a:rPr>
              <a:t>classifiers, which distinguish one class from another one. 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Pairwise: </a:t>
            </a:r>
          </a:p>
          <a:p>
            <a:pPr lvl="2" eaLnBrk="1" hangingPunct="1"/>
            <a:r>
              <a:rPr lang="en-US" altLang="zh-CN">
                <a:cs typeface="华文中宋" panose="020B0503020204020204" pitchFamily="2" charset="-122"/>
              </a:rPr>
              <a:t>MaxWin (C</a:t>
            </a:r>
            <a:r>
              <a:rPr lang="en-US" altLang="zh-CN" baseline="-25000">
                <a:cs typeface="华文中宋" panose="020B0503020204020204" pitchFamily="2" charset="-122"/>
              </a:rPr>
              <a:t>N</a:t>
            </a:r>
            <a:r>
              <a:rPr lang="en-US" altLang="zh-CN" baseline="30000">
                <a:cs typeface="华文中宋" panose="020B0503020204020204" pitchFamily="2" charset="-122"/>
              </a:rPr>
              <a:t>2</a:t>
            </a:r>
            <a:r>
              <a:rPr lang="en-US" altLang="zh-CN">
                <a:cs typeface="华文中宋" panose="020B0503020204020204" pitchFamily="2" charset="-122"/>
              </a:rPr>
              <a:t> tests)</a:t>
            </a:r>
          </a:p>
          <a:p>
            <a:pPr lvl="2" eaLnBrk="1" hangingPunct="1"/>
            <a:r>
              <a:rPr lang="en-US" altLang="zh-CN">
                <a:cs typeface="华文中宋" panose="020B0503020204020204" pitchFamily="2" charset="-122"/>
              </a:rPr>
              <a:t>Error-correcting output code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DAG: </a:t>
            </a:r>
          </a:p>
          <a:p>
            <a:pPr lvl="2" eaLnBrk="1" hangingPunct="1"/>
            <a:r>
              <a:rPr lang="en-US" altLang="zh-CN">
                <a:cs typeface="华文中宋" panose="020B0503020204020204" pitchFamily="2" charset="-122"/>
              </a:rPr>
              <a:t>Pachinko-machine (N tests)</a:t>
            </a:r>
          </a:p>
        </p:txBody>
      </p:sp>
      <p:pic>
        <p:nvPicPr>
          <p:cNvPr id="56324" name="Picture 4">
            <a:extLst>
              <a:ext uri="{FF2B5EF4-FFF2-40B4-BE49-F238E27FC236}">
                <a16:creationId xmlns:a16="http://schemas.microsoft.com/office/drawing/2014/main" id="{680E33F6-89AB-4492-84EE-D178C398B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133600"/>
            <a:ext cx="3179762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5">
            <a:extLst>
              <a:ext uri="{FF2B5EF4-FFF2-40B4-BE49-F238E27FC236}">
                <a16:creationId xmlns:a16="http://schemas.microsoft.com/office/drawing/2014/main" id="{C3ABBD01-FF46-4C53-BA00-CFDB3C99A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44C4B39-A84E-4877-81CF-15C130677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solidFill>
                  <a:schemeClr val="tx2">
                    <a:satMod val="130000"/>
                  </a:schemeClr>
                </a:solidFill>
              </a:rPr>
              <a:t>Error Correcting Output Coding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134F4B8-A4EC-4DBA-A1FA-A73B0194E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451008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Code Matrix (M</a:t>
            </a:r>
            <a:r>
              <a:rPr lang="en-US" altLang="zh-CN" sz="2800" baseline="30000">
                <a:cs typeface="华文中宋" panose="020B0503020204020204" pitchFamily="2" charset="-122"/>
              </a:rPr>
              <a:t>NxK</a:t>
            </a:r>
            <a:r>
              <a:rPr lang="en-US" altLang="zh-CN" sz="2800">
                <a:cs typeface="华文中宋" panose="020B0503020204020204" pitchFamily="2" charset="-122"/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CN" sz="2400">
                <a:latin typeface="Tahoma" panose="020B0604030504040204" pitchFamily="34" charset="0"/>
                <a:cs typeface="华文中宋" panose="020B0503020204020204" pitchFamily="2" charset="-122"/>
              </a:rPr>
              <a:t>–</a:t>
            </a:r>
            <a:r>
              <a:rPr lang="en-US" altLang="zh-CN" sz="2400">
                <a:cs typeface="华文中宋" panose="020B0503020204020204" pitchFamily="2" charset="-122"/>
              </a:rPr>
              <a:t> N classes, K classifiers</a:t>
            </a:r>
            <a:endParaRPr lang="en-US" altLang="zh-CN" sz="2400" baseline="30000">
              <a:cs typeface="华文中宋" panose="020B0503020204020204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Hamming Distance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>
                <a:cs typeface="华文中宋" panose="020B0503020204020204" pitchFamily="2" charset="-122"/>
              </a:rPr>
              <a:t>Class C</a:t>
            </a:r>
            <a:r>
              <a:rPr lang="en-US" altLang="zh-CN" sz="2800" baseline="-25000">
                <a:cs typeface="华文中宋" panose="020B0503020204020204" pitchFamily="2" charset="-122"/>
              </a:rPr>
              <a:t>i</a:t>
            </a:r>
            <a:r>
              <a:rPr lang="en-US" altLang="zh-CN" sz="2800">
                <a:cs typeface="华文中宋" panose="020B0503020204020204" pitchFamily="2" charset="-122"/>
              </a:rPr>
              <a:t> with Minimum Error wins</a:t>
            </a:r>
          </a:p>
        </p:txBody>
      </p:sp>
      <p:graphicFrame>
        <p:nvGraphicFramePr>
          <p:cNvPr id="120836" name="Group 4">
            <a:extLst>
              <a:ext uri="{FF2B5EF4-FFF2-40B4-BE49-F238E27FC236}">
                <a16:creationId xmlns:a16="http://schemas.microsoft.com/office/drawing/2014/main" id="{7481CD95-CA9A-460A-84D9-2E03D50D268A}"/>
              </a:ext>
            </a:extLst>
          </p:cNvPr>
          <p:cNvGraphicFramePr>
            <a:graphicFrameLocks noGrp="1"/>
          </p:cNvGraphicFramePr>
          <p:nvPr/>
        </p:nvGraphicFramePr>
        <p:xfrm>
          <a:off x="6553200" y="1703389"/>
          <a:ext cx="3392488" cy="2003426"/>
        </p:xfrm>
        <a:graphic>
          <a:graphicData uri="http://schemas.openxmlformats.org/drawingml/2006/table">
            <a:tbl>
              <a:tblPr/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1:2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1:3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1:4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2:3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2:4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3:4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0878" name="Group 46">
            <a:extLst>
              <a:ext uri="{FF2B5EF4-FFF2-40B4-BE49-F238E27FC236}">
                <a16:creationId xmlns:a16="http://schemas.microsoft.com/office/drawing/2014/main" id="{8DBCD617-902C-4881-8B23-8E155A8C188D}"/>
              </a:ext>
            </a:extLst>
          </p:cNvPr>
          <p:cNvGraphicFramePr>
            <a:graphicFrameLocks noGrp="1"/>
          </p:cNvGraphicFramePr>
          <p:nvPr/>
        </p:nvGraphicFramePr>
        <p:xfrm>
          <a:off x="6553200" y="3952876"/>
          <a:ext cx="3352800" cy="1990726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M</a:t>
                      </a:r>
                      <a:endParaRPr kumimoji="0" lang="en-US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1,3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1,4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2,3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2,4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3,4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CC776523-257A-4278-8E45-F5EDF7209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K-class SVM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1001E99-C17C-40BF-8505-5B4926949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Change the loss function and constraints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781FF80B-F40A-4004-A66A-A8E774C18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798" y="2639003"/>
            <a:ext cx="6464738" cy="260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D11C8106-A70E-4FA1-B1DA-73096BB17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1067499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Multi-label SVM Classification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54CD570-7F43-4D3A-8D1E-AEC68D469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cs typeface="华文中宋" panose="020B0503020204020204" pitchFamily="2" charset="-122"/>
              </a:rPr>
              <a:t>How does multi-label come?</a:t>
            </a:r>
          </a:p>
          <a:p>
            <a:pPr lvl="1" eaLnBrk="1" hangingPunct="1"/>
            <a:r>
              <a:rPr lang="en-US" altLang="zh-CN">
                <a:cs typeface="华文中宋" panose="020B0503020204020204" pitchFamily="2" charset="-122"/>
              </a:rPr>
              <a:t>Whole-vs-part		Share concepts</a:t>
            </a:r>
          </a:p>
        </p:txBody>
      </p:sp>
      <p:pic>
        <p:nvPicPr>
          <p:cNvPr id="62468" name="Picture 4" descr="syn_multilabel_data_2">
            <a:extLst>
              <a:ext uri="{FF2B5EF4-FFF2-40B4-BE49-F238E27FC236}">
                <a16:creationId xmlns:a16="http://schemas.microsoft.com/office/drawing/2014/main" id="{C7464BDF-8ED9-4938-BA20-883A9068B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2997200"/>
            <a:ext cx="3600450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5" descr="syn_multilabel_data">
            <a:extLst>
              <a:ext uri="{FF2B5EF4-FFF2-40B4-BE49-F238E27FC236}">
                <a16:creationId xmlns:a16="http://schemas.microsoft.com/office/drawing/2014/main" id="{05D3F2A4-E2CE-4346-86A0-DB5C5A908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2924175"/>
            <a:ext cx="374332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31CE7C8A-F2E0-4EEE-A3B6-A724A3F42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82273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Whole-vs-part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EB98D4F-46DD-4F5F-BEEC-07D7258A8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858161"/>
            <a:ext cx="9601200" cy="4517472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cs typeface="华文中宋" panose="020B0503020204020204" pitchFamily="2" charset="-122"/>
              </a:rPr>
              <a:t>Common for parent-child relationship</a:t>
            </a:r>
          </a:p>
          <a:p>
            <a:pPr lvl="1" eaLnBrk="1" hangingPunct="1"/>
            <a:r>
              <a:rPr lang="en-US" altLang="zh-CN" sz="2400" dirty="0">
                <a:cs typeface="华文中宋" panose="020B0503020204020204" pitchFamily="2" charset="-122"/>
              </a:rPr>
              <a:t>Add an “Other” category, and do binary classification to distinguish the child from the other category.</a:t>
            </a:r>
          </a:p>
          <a:p>
            <a:pPr lvl="1" eaLnBrk="1" hangingPunct="1"/>
            <a:r>
              <a:rPr lang="en-US" altLang="zh-CN" sz="2400" dirty="0">
                <a:cs typeface="华文中宋" panose="020B0503020204020204" pitchFamily="2" charset="-122"/>
              </a:rPr>
              <a:t>Since the classification boundary is non-linear, kernel methods may be more effective.</a:t>
            </a:r>
          </a:p>
        </p:txBody>
      </p:sp>
      <p:pic>
        <p:nvPicPr>
          <p:cNvPr id="135172" name="Picture 4" descr="syn_multilabel_RBF_2">
            <a:extLst>
              <a:ext uri="{FF2B5EF4-FFF2-40B4-BE49-F238E27FC236}">
                <a16:creationId xmlns:a16="http://schemas.microsoft.com/office/drawing/2014/main" id="{BC8A8D92-0793-4A4E-85A3-B0C78C7B3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751" y="3744708"/>
            <a:ext cx="4027488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4A1D7E9E-D069-4B3A-8D43-0D1040B91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58442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Share concepts: Training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A328C50D-D6CD-4491-9381-C40033965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Mode-S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>
                <a:cs typeface="华文中宋" panose="020B0503020204020204" pitchFamily="2" charset="-122"/>
              </a:rPr>
              <a:t>Label multi-label data with the class to which the data most likely belonged, by some perhaps subjective criterion.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Mode-N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>
                <a:cs typeface="华文中宋" panose="020B0503020204020204" pitchFamily="2" charset="-122"/>
              </a:rPr>
              <a:t>consider the multi-label data as a new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Mode-X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>
                <a:cs typeface="华文中宋" panose="020B0503020204020204" pitchFamily="2" charset="-122"/>
              </a:rPr>
              <a:t>Use the multi-label data more than once, using each example as a positive example of each of the classes to which it belongs.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BAFA3750-71B1-4A39-A1E5-E3E4591F0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1017165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Share concepts: Test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FD25E38-A31A-46CD-8A4A-3B69000AF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P-cut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cs typeface="华文中宋" panose="020B0503020204020204" pitchFamily="2" charset="-122"/>
              </a:rPr>
              <a:t>Label input testing data by all of the classes corresponding to positive SVM scores. If no scores are positive, label that data to the class with top score.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S-cut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cs typeface="华文中宋" panose="020B0503020204020204" pitchFamily="2" charset="-122"/>
              </a:rPr>
              <a:t>Train a threshold for each class by cross validation, and Label input testing data by all of the classes corresponding to higher scores than the threshold.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>
                <a:cs typeface="华文中宋" panose="020B0503020204020204" pitchFamily="2" charset="-122"/>
              </a:rPr>
              <a:t>R-cut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cs typeface="华文中宋" panose="020B0503020204020204" pitchFamily="2" charset="-122"/>
              </a:rPr>
              <a:t>For any given test instance, always assign it r labels according to the decedent confidence scores.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cs typeface="华文中宋" panose="020B0503020204020204" pitchFamily="2" charset="-122"/>
              </a:rPr>
              <a:t>r can be learned from training data.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51533FEF-5BE9-4A37-90B5-13F171C91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32652"/>
          </a:xfrm>
        </p:spPr>
        <p:txBody>
          <a:bodyPr/>
          <a:lstStyle/>
          <a:p>
            <a:pPr algn="ctr">
              <a:defRPr/>
            </a:pPr>
            <a:r>
              <a:rPr lang="en-US" altLang="zh-CN" dirty="0">
                <a:solidFill>
                  <a:srgbClr val="00B050"/>
                </a:solidFill>
              </a:rPr>
              <a:t>Evaluation Criteria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583EDDB-3CFD-43A9-930C-5E3FCB3B9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en-US" altLang="zh-CN" sz="2800" dirty="0">
              <a:cs typeface="华文中宋" panose="020B0503020204020204" pitchFamily="2" charset="-122"/>
            </a:endParaRPr>
          </a:p>
          <a:p>
            <a:pPr eaLnBrk="1" hangingPunct="1"/>
            <a:r>
              <a:rPr lang="en-US" altLang="zh-CN" sz="2800" dirty="0">
                <a:cs typeface="华文中宋" panose="020B0503020204020204" pitchFamily="2" charset="-122"/>
              </a:rPr>
              <a:t>Micro-F1:</a:t>
            </a:r>
          </a:p>
          <a:p>
            <a:pPr eaLnBrk="1" hangingPunct="1"/>
            <a:endParaRPr lang="en-US" altLang="zh-CN" sz="2800" dirty="0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Measure the overall classification accuracy (more consistent with the practical application scenario)</a:t>
            </a:r>
          </a:p>
          <a:p>
            <a:pPr eaLnBrk="1" hangingPunct="1"/>
            <a:r>
              <a:rPr lang="en-US" altLang="zh-CN" sz="2800" dirty="0">
                <a:cs typeface="华文中宋" panose="020B0503020204020204" pitchFamily="2" charset="-122"/>
              </a:rPr>
              <a:t>Macro-F1:</a:t>
            </a:r>
          </a:p>
          <a:p>
            <a:pPr eaLnBrk="1" hangingPunct="1"/>
            <a:endParaRPr lang="en-US" altLang="zh-CN" sz="2800" dirty="0">
              <a:cs typeface="华文中宋" panose="020B0503020204020204" pitchFamily="2" charset="-122"/>
            </a:endParaRPr>
          </a:p>
          <a:p>
            <a:pPr lvl="1" eaLnBrk="1" hangingPunct="1"/>
            <a:r>
              <a:rPr lang="en-US" altLang="zh-CN" dirty="0">
                <a:cs typeface="华文中宋" panose="020B0503020204020204" pitchFamily="2" charset="-122"/>
              </a:rPr>
              <a:t>Measure the classification accuracy on the category level. Can reflect the classifier’s capability of dealing with rare categories.</a:t>
            </a:r>
          </a:p>
        </p:txBody>
      </p:sp>
      <p:pic>
        <p:nvPicPr>
          <p:cNvPr id="66564" name="Picture 4">
            <a:extLst>
              <a:ext uri="{FF2B5EF4-FFF2-40B4-BE49-F238E27FC236}">
                <a16:creationId xmlns:a16="http://schemas.microsoft.com/office/drawing/2014/main" id="{A3D32968-0B44-4A0F-9F58-B41B30AF9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83" y="2468562"/>
            <a:ext cx="29718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5">
            <a:extLst>
              <a:ext uri="{FF2B5EF4-FFF2-40B4-BE49-F238E27FC236}">
                <a16:creationId xmlns:a16="http://schemas.microsoft.com/office/drawing/2014/main" id="{7B551174-C370-420A-BB6D-35F065178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83" y="4361664"/>
            <a:ext cx="33004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3FEF547D-2CC7-4A53-B8AE-4EB91553C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39000" y="6305550"/>
            <a:ext cx="2895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1AEEA77F-213D-4CB3-9B6A-DE1B9EC431CE}" type="slidenum">
              <a:rPr lang="en-US" altLang="ru-RU">
                <a:solidFill>
                  <a:srgbClr val="B5A788"/>
                </a:solidFill>
              </a:rPr>
              <a:pPr algn="l" eaLnBrk="1" hangingPunct="1"/>
              <a:t>5</a:t>
            </a:fld>
            <a:endParaRPr lang="en-US" altLang="ru-RU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6D6B86A-CC24-49CB-B16A-F46F53B90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2528" y="541337"/>
            <a:ext cx="7870899" cy="765583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Text Classification Applications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ECFBB31-0224-49A2-811F-249478A83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6988" y="1628775"/>
            <a:ext cx="8101012" cy="46878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ru-RU" sz="2800" b="1" u="sng"/>
              <a:t>Applications: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/>
              <a:t>Web pages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Recommending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Yahoo-like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/>
              <a:t>Newsgroup Messages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Recommending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spam filtering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/>
              <a:t>News articles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Personalized newspaper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/>
              <a:t>Email messages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Routing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Prioritizing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Folderizing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ru-RU"/>
              <a:t>spam filtering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Large confetti">
            <a:extLst>
              <a:ext uri="{FF2B5EF4-FFF2-40B4-BE49-F238E27FC236}">
                <a16:creationId xmlns:a16="http://schemas.microsoft.com/office/drawing/2014/main" id="{D8988DBB-5A98-4C23-8B96-BC7AEAAC1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0544" y="612687"/>
            <a:ext cx="7499350" cy="74633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Text Classification Applications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0907836-A5F0-4C16-AB1F-FA5E35681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ru-RU" sz="2800"/>
              <a:t>Web pages organized into category hierarchies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Journal articles indexed by subject categories (e.g., the Library of Congress, MEDLINE, etc.)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Responses to Census Bureau occupations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Patents archived using </a:t>
            </a:r>
            <a:r>
              <a:rPr lang="en-US" altLang="ru-RU" sz="2800" i="1"/>
              <a:t>International Patent Classification</a:t>
            </a:r>
            <a:endParaRPr lang="en-US" altLang="ru-RU" sz="2800"/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Patient records coded using international insurance categories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E-mail message filtering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800"/>
              <a:t>News events tracked and filtered by topics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8F604AD-065F-46CF-ADFA-4694970A0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16497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What is so special about text?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3FF33A6-6CC5-4C65-8CB1-C45E7BA7C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ru-RU"/>
          </a:p>
          <a:p>
            <a:pPr eaLnBrk="1" hangingPunct="1"/>
            <a:r>
              <a:rPr lang="en-US" altLang="ru-RU"/>
              <a:t>No obvious relation between features</a:t>
            </a:r>
          </a:p>
          <a:p>
            <a:pPr eaLnBrk="1" hangingPunct="1"/>
            <a:r>
              <a:rPr lang="en-US" altLang="ru-RU"/>
              <a:t>High dimensionality, (often larger vocabulary, V, than the number of features!)</a:t>
            </a:r>
          </a:p>
          <a:p>
            <a:pPr eaLnBrk="1" hangingPunct="1"/>
            <a:r>
              <a:rPr lang="en-US" altLang="ru-RU"/>
              <a:t>Importance of speed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83D8521-6B30-493E-B84C-B001AB0CC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82273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B050"/>
                </a:solidFill>
              </a:rPr>
              <a:t>Where we need?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534FAF1-7192-46CA-ACDB-97B45965E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7351" y="1628776"/>
            <a:ext cx="7497763" cy="3133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/>
              <a:t>Term extraction tools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Document representation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The need for dimensionality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Classifier learning methods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Topics model &amp; semantic representation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/>
              <a:t>……….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4D457FD-E2C7-4206-8461-95255C67B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42975"/>
          </a:xfrm>
        </p:spPr>
        <p:txBody>
          <a:bodyPr/>
          <a:lstStyle/>
          <a:p>
            <a:pPr algn="ctr">
              <a:defRPr/>
            </a:pPr>
            <a:r>
              <a:rPr lang="en-US" sz="3800" dirty="0">
                <a:solidFill>
                  <a:srgbClr val="00B050"/>
                </a:solidFill>
              </a:rPr>
              <a:t>Latent Semantic Analysis</a:t>
            </a:r>
            <a:endParaRPr lang="en-US" sz="1900" dirty="0">
              <a:solidFill>
                <a:srgbClr val="00B050"/>
              </a:solidFill>
            </a:endParaRP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0FAFA9A3-028C-4DA1-8716-B5770C6E70DF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825626"/>
            <a:ext cx="3657600" cy="2441575"/>
            <a:chOff x="576" y="1536"/>
            <a:chExt cx="2736" cy="1538"/>
          </a:xfrm>
        </p:grpSpPr>
        <p:sp>
          <p:nvSpPr>
            <p:cNvPr id="18453" name="Text Box 6">
              <a:extLst>
                <a:ext uri="{FF2B5EF4-FFF2-40B4-BE49-F238E27FC236}">
                  <a16:creationId xmlns:a16="http://schemas.microsoft.com/office/drawing/2014/main" id="{CC9EBC80-C411-4F8C-89ED-89A3D32D1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53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>
                  <a:latin typeface="Times New Roman" panose="02020603050405020304" pitchFamily="18" charset="0"/>
                </a:rPr>
                <a:t>Document/Term count matrix</a:t>
              </a:r>
            </a:p>
          </p:txBody>
        </p:sp>
        <p:grpSp>
          <p:nvGrpSpPr>
            <p:cNvPr id="18454" name="Group 7">
              <a:extLst>
                <a:ext uri="{FF2B5EF4-FFF2-40B4-BE49-F238E27FC236}">
                  <a16:creationId xmlns:a16="http://schemas.microsoft.com/office/drawing/2014/main" id="{B439C961-1503-40AB-8D91-2593663D7C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1920"/>
              <a:ext cx="2736" cy="1154"/>
              <a:chOff x="192" y="1344"/>
              <a:chExt cx="2736" cy="1154"/>
            </a:xfrm>
          </p:grpSpPr>
          <p:sp>
            <p:nvSpPr>
              <p:cNvPr id="18455" name="Rectangle 8">
                <a:extLst>
                  <a:ext uri="{FF2B5EF4-FFF2-40B4-BE49-F238E27FC236}">
                    <a16:creationId xmlns:a16="http://schemas.microsoft.com/office/drawing/2014/main" id="{289307A3-B531-46F9-846D-7F49D844F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2114"/>
                <a:ext cx="858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1</a:t>
                </a:r>
              </a:p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…</a:t>
                </a:r>
              </a:p>
            </p:txBody>
          </p:sp>
          <p:sp>
            <p:nvSpPr>
              <p:cNvPr id="18456" name="Rectangle 9">
                <a:extLst>
                  <a:ext uri="{FF2B5EF4-FFF2-40B4-BE49-F238E27FC236}">
                    <a16:creationId xmlns:a16="http://schemas.microsoft.com/office/drawing/2014/main" id="{0A0B14FE-2021-4552-AB89-016B8A0B4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2114"/>
                <a:ext cx="62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16</a:t>
                </a:r>
              </a:p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…</a:t>
                </a:r>
              </a:p>
            </p:txBody>
          </p:sp>
          <p:sp>
            <p:nvSpPr>
              <p:cNvPr id="18457" name="Rectangle 10">
                <a:extLst>
                  <a:ext uri="{FF2B5EF4-FFF2-40B4-BE49-F238E27FC236}">
                    <a16:creationId xmlns:a16="http://schemas.microsoft.com/office/drawing/2014/main" id="{5E1EBE83-39E4-42AF-A847-76D4CB2C3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2114"/>
                <a:ext cx="62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0</a:t>
                </a:r>
              </a:p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…</a:t>
                </a:r>
              </a:p>
            </p:txBody>
          </p:sp>
          <p:sp>
            <p:nvSpPr>
              <p:cNvPr id="18458" name="Rectangle 11">
                <a:extLst>
                  <a:ext uri="{FF2B5EF4-FFF2-40B4-BE49-F238E27FC236}">
                    <a16:creationId xmlns:a16="http://schemas.microsoft.com/office/drawing/2014/main" id="{01DD76B4-2AB1-473D-9255-BE3574135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114"/>
                <a:ext cx="62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100" i="1"/>
                  <a:t>SCIENCE</a:t>
                </a:r>
              </a:p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100" i="1"/>
                  <a:t>…</a:t>
                </a:r>
              </a:p>
            </p:txBody>
          </p:sp>
          <p:sp>
            <p:nvSpPr>
              <p:cNvPr id="18459" name="Rectangle 12">
                <a:extLst>
                  <a:ext uri="{FF2B5EF4-FFF2-40B4-BE49-F238E27FC236}">
                    <a16:creationId xmlns:a16="http://schemas.microsoft.com/office/drawing/2014/main" id="{CE22A8C4-9007-4764-9CD1-C76351251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1919"/>
                <a:ext cx="858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6</a:t>
                </a:r>
              </a:p>
            </p:txBody>
          </p:sp>
          <p:sp>
            <p:nvSpPr>
              <p:cNvPr id="18460" name="Rectangle 13">
                <a:extLst>
                  <a:ext uri="{FF2B5EF4-FFF2-40B4-BE49-F238E27FC236}">
                    <a16:creationId xmlns:a16="http://schemas.microsoft.com/office/drawing/2014/main" id="{9C2E6360-3838-423D-B76A-5EADF8FC8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919"/>
                <a:ext cx="626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19</a:t>
                </a:r>
              </a:p>
            </p:txBody>
          </p:sp>
          <p:sp>
            <p:nvSpPr>
              <p:cNvPr id="18461" name="Rectangle 14">
                <a:extLst>
                  <a:ext uri="{FF2B5EF4-FFF2-40B4-BE49-F238E27FC236}">
                    <a16:creationId xmlns:a16="http://schemas.microsoft.com/office/drawing/2014/main" id="{AE4A2EC6-EB8D-4D1B-937F-CA0D4A65F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919"/>
                <a:ext cx="626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0</a:t>
                </a:r>
              </a:p>
            </p:txBody>
          </p:sp>
          <p:sp>
            <p:nvSpPr>
              <p:cNvPr id="18462" name="Rectangle 15">
                <a:extLst>
                  <a:ext uri="{FF2B5EF4-FFF2-40B4-BE49-F238E27FC236}">
                    <a16:creationId xmlns:a16="http://schemas.microsoft.com/office/drawing/2014/main" id="{854C2FC7-F059-4B5D-96B9-AB070F2BE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919"/>
                <a:ext cx="626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100" i="1"/>
                  <a:t>RESEARCH</a:t>
                </a:r>
              </a:p>
            </p:txBody>
          </p:sp>
          <p:sp>
            <p:nvSpPr>
              <p:cNvPr id="18463" name="Rectangle 16">
                <a:extLst>
                  <a:ext uri="{FF2B5EF4-FFF2-40B4-BE49-F238E27FC236}">
                    <a16:creationId xmlns:a16="http://schemas.microsoft.com/office/drawing/2014/main" id="{D4735DF3-A37C-4170-9EEF-219D4C7B5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1728"/>
                <a:ext cx="85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2</a:t>
                </a:r>
              </a:p>
            </p:txBody>
          </p:sp>
          <p:sp>
            <p:nvSpPr>
              <p:cNvPr id="18464" name="Rectangle 17">
                <a:extLst>
                  <a:ext uri="{FF2B5EF4-FFF2-40B4-BE49-F238E27FC236}">
                    <a16:creationId xmlns:a16="http://schemas.microsoft.com/office/drawing/2014/main" id="{C0E580D9-2C61-4D8E-A42E-A0C2F286A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728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0</a:t>
                </a:r>
              </a:p>
            </p:txBody>
          </p:sp>
          <p:sp>
            <p:nvSpPr>
              <p:cNvPr id="18465" name="Rectangle 18">
                <a:extLst>
                  <a:ext uri="{FF2B5EF4-FFF2-40B4-BE49-F238E27FC236}">
                    <a16:creationId xmlns:a16="http://schemas.microsoft.com/office/drawing/2014/main" id="{93328221-200C-417A-A6B9-7A4F72046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728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12</a:t>
                </a:r>
              </a:p>
            </p:txBody>
          </p:sp>
          <p:sp>
            <p:nvSpPr>
              <p:cNvPr id="18466" name="Rectangle 19">
                <a:extLst>
                  <a:ext uri="{FF2B5EF4-FFF2-40B4-BE49-F238E27FC236}">
                    <a16:creationId xmlns:a16="http://schemas.microsoft.com/office/drawing/2014/main" id="{33B4B0F2-D529-4A38-B7AB-EC7575E8B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728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100" i="1"/>
                  <a:t>SOUL</a:t>
                </a:r>
              </a:p>
            </p:txBody>
          </p:sp>
          <p:sp>
            <p:nvSpPr>
              <p:cNvPr id="18467" name="Rectangle 20">
                <a:extLst>
                  <a:ext uri="{FF2B5EF4-FFF2-40B4-BE49-F238E27FC236}">
                    <a16:creationId xmlns:a16="http://schemas.microsoft.com/office/drawing/2014/main" id="{5C0DC96A-CC5D-4957-B32B-C447A402E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1535"/>
                <a:ext cx="858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3</a:t>
                </a:r>
              </a:p>
            </p:txBody>
          </p:sp>
          <p:sp>
            <p:nvSpPr>
              <p:cNvPr id="18468" name="Rectangle 21">
                <a:extLst>
                  <a:ext uri="{FF2B5EF4-FFF2-40B4-BE49-F238E27FC236}">
                    <a16:creationId xmlns:a16="http://schemas.microsoft.com/office/drawing/2014/main" id="{7A57B3D5-F37B-4A62-8AB4-D1B81411F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535"/>
                <a:ext cx="626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0</a:t>
                </a:r>
              </a:p>
            </p:txBody>
          </p:sp>
          <p:sp>
            <p:nvSpPr>
              <p:cNvPr id="18469" name="Rectangle 22">
                <a:extLst>
                  <a:ext uri="{FF2B5EF4-FFF2-40B4-BE49-F238E27FC236}">
                    <a16:creationId xmlns:a16="http://schemas.microsoft.com/office/drawing/2014/main" id="{D89EB0DB-9EC6-4E30-981D-E94D4FF91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535"/>
                <a:ext cx="626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34</a:t>
                </a:r>
              </a:p>
            </p:txBody>
          </p:sp>
          <p:sp>
            <p:nvSpPr>
              <p:cNvPr id="18470" name="Rectangle 23">
                <a:extLst>
                  <a:ext uri="{FF2B5EF4-FFF2-40B4-BE49-F238E27FC236}">
                    <a16:creationId xmlns:a16="http://schemas.microsoft.com/office/drawing/2014/main" id="{8A2B0D10-ED4D-4C49-905C-A6D1A2222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535"/>
                <a:ext cx="626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100" i="1"/>
                  <a:t>LOVE</a:t>
                </a:r>
              </a:p>
            </p:txBody>
          </p:sp>
          <p:sp>
            <p:nvSpPr>
              <p:cNvPr id="18471" name="Rectangle 24">
                <a:extLst>
                  <a:ext uri="{FF2B5EF4-FFF2-40B4-BE49-F238E27FC236}">
                    <a16:creationId xmlns:a16="http://schemas.microsoft.com/office/drawing/2014/main" id="{8E440E6F-C22A-44A7-9764-C6D0D8673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1344"/>
                <a:ext cx="858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Doc3 …      </a:t>
                </a:r>
              </a:p>
            </p:txBody>
          </p:sp>
          <p:sp>
            <p:nvSpPr>
              <p:cNvPr id="18472" name="Rectangle 25">
                <a:extLst>
                  <a:ext uri="{FF2B5EF4-FFF2-40B4-BE49-F238E27FC236}">
                    <a16:creationId xmlns:a16="http://schemas.microsoft.com/office/drawing/2014/main" id="{B40AFF93-F80B-440C-8D4C-2E637F5B5D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344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Doc2</a:t>
                </a:r>
              </a:p>
            </p:txBody>
          </p:sp>
          <p:sp>
            <p:nvSpPr>
              <p:cNvPr id="18473" name="Rectangle 26">
                <a:extLst>
                  <a:ext uri="{FF2B5EF4-FFF2-40B4-BE49-F238E27FC236}">
                    <a16:creationId xmlns:a16="http://schemas.microsoft.com/office/drawing/2014/main" id="{7E9BEFBF-5BB8-482A-A73C-536125C2AB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344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r>
                  <a:rPr lang="en-US" altLang="ru-RU" sz="1300"/>
                  <a:t>Doc1</a:t>
                </a:r>
              </a:p>
            </p:txBody>
          </p:sp>
          <p:sp>
            <p:nvSpPr>
              <p:cNvPr id="18474" name="Rectangle 27">
                <a:extLst>
                  <a:ext uri="{FF2B5EF4-FFF2-40B4-BE49-F238E27FC236}">
                    <a16:creationId xmlns:a16="http://schemas.microsoft.com/office/drawing/2014/main" id="{6B501386-448E-49B6-81F0-EC60B21D5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344"/>
                <a:ext cx="626" cy="1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None/>
                </a:pPr>
                <a:endParaRPr lang="en-US" altLang="ru-RU" sz="1300"/>
              </a:p>
            </p:txBody>
          </p:sp>
          <p:sp>
            <p:nvSpPr>
              <p:cNvPr id="18475" name="Line 28">
                <a:extLst>
                  <a:ext uri="{FF2B5EF4-FFF2-40B4-BE49-F238E27FC236}">
                    <a16:creationId xmlns:a16="http://schemas.microsoft.com/office/drawing/2014/main" id="{33F4082F-03E9-42A0-9AFC-96E665219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1344"/>
                <a:ext cx="27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6" name="Line 29">
                <a:extLst>
                  <a:ext uri="{FF2B5EF4-FFF2-40B4-BE49-F238E27FC236}">
                    <a16:creationId xmlns:a16="http://schemas.microsoft.com/office/drawing/2014/main" id="{78F3B4D3-2F55-4179-8A30-BAF9E7458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1535"/>
                <a:ext cx="27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7" name="Line 30">
                <a:extLst>
                  <a:ext uri="{FF2B5EF4-FFF2-40B4-BE49-F238E27FC236}">
                    <a16:creationId xmlns:a16="http://schemas.microsoft.com/office/drawing/2014/main" id="{0630F1B2-77BE-421F-A615-92D068435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1728"/>
                <a:ext cx="27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8" name="Line 31">
                <a:extLst>
                  <a:ext uri="{FF2B5EF4-FFF2-40B4-BE49-F238E27FC236}">
                    <a16:creationId xmlns:a16="http://schemas.microsoft.com/office/drawing/2014/main" id="{E271C66C-6637-45EA-850A-F5E729A7D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1919"/>
                <a:ext cx="27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9" name="Line 32">
                <a:extLst>
                  <a:ext uri="{FF2B5EF4-FFF2-40B4-BE49-F238E27FC236}">
                    <a16:creationId xmlns:a16="http://schemas.microsoft.com/office/drawing/2014/main" id="{02862415-2CB4-431A-9CDA-A0729515C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2114"/>
                <a:ext cx="27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0" name="Line 33">
                <a:extLst>
                  <a:ext uri="{FF2B5EF4-FFF2-40B4-BE49-F238E27FC236}">
                    <a16:creationId xmlns:a16="http://schemas.microsoft.com/office/drawing/2014/main" id="{2FDC4005-6EB9-4263-9F08-B9972B6AC1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2498"/>
                <a:ext cx="27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1" name="Line 34">
                <a:extLst>
                  <a:ext uri="{FF2B5EF4-FFF2-40B4-BE49-F238E27FC236}">
                    <a16:creationId xmlns:a16="http://schemas.microsoft.com/office/drawing/2014/main" id="{4B0A6181-C704-4DAD-A266-FA7F221A9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1344"/>
                <a:ext cx="0" cy="115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2" name="Line 35">
                <a:extLst>
                  <a:ext uri="{FF2B5EF4-FFF2-40B4-BE49-F238E27FC236}">
                    <a16:creationId xmlns:a16="http://schemas.microsoft.com/office/drawing/2014/main" id="{8A55609F-C469-4EE2-BAA3-95F7BF5FDE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8" y="1344"/>
                <a:ext cx="0" cy="11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3" name="Line 36">
                <a:extLst>
                  <a:ext uri="{FF2B5EF4-FFF2-40B4-BE49-F238E27FC236}">
                    <a16:creationId xmlns:a16="http://schemas.microsoft.com/office/drawing/2014/main" id="{3C0CAAF8-A984-483A-9791-FEA814B2D3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4" y="1344"/>
                <a:ext cx="0" cy="11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4" name="Line 37">
                <a:extLst>
                  <a:ext uri="{FF2B5EF4-FFF2-40B4-BE49-F238E27FC236}">
                    <a16:creationId xmlns:a16="http://schemas.microsoft.com/office/drawing/2014/main" id="{996A3A6C-8292-4BE2-A3E9-7968B21B0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1344"/>
                <a:ext cx="0" cy="11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85" name="Line 38">
                <a:extLst>
                  <a:ext uri="{FF2B5EF4-FFF2-40B4-BE49-F238E27FC236}">
                    <a16:creationId xmlns:a16="http://schemas.microsoft.com/office/drawing/2014/main" id="{CD52D1FA-3634-4B4F-AA2E-C4612D7EF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1344"/>
                <a:ext cx="0" cy="115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39">
            <a:extLst>
              <a:ext uri="{FF2B5EF4-FFF2-40B4-BE49-F238E27FC236}">
                <a16:creationId xmlns:a16="http://schemas.microsoft.com/office/drawing/2014/main" id="{C0800573-37B4-4881-87B4-39293F4358D2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590800"/>
            <a:ext cx="1752600" cy="1282700"/>
            <a:chOff x="2976" y="1832"/>
            <a:chExt cx="1104" cy="808"/>
          </a:xfrm>
        </p:grpSpPr>
        <p:sp>
          <p:nvSpPr>
            <p:cNvPr id="10280" name="AutoShape 40">
              <a:extLst>
                <a:ext uri="{FF2B5EF4-FFF2-40B4-BE49-F238E27FC236}">
                  <a16:creationId xmlns:a16="http://schemas.microsoft.com/office/drawing/2014/main" id="{F9D95E5C-D186-4E46-BCD9-CC814FF95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112"/>
              <a:ext cx="1104" cy="52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2" name="Text Box 41">
              <a:extLst>
                <a:ext uri="{FF2B5EF4-FFF2-40B4-BE49-F238E27FC236}">
                  <a16:creationId xmlns:a16="http://schemas.microsoft.com/office/drawing/2014/main" id="{54CFEE7C-8EEB-4320-8897-F2E2B7292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1832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400">
                  <a:latin typeface="Times New Roman" panose="02020603050405020304" pitchFamily="18" charset="0"/>
                </a:rPr>
                <a:t>SVD</a:t>
              </a:r>
            </a:p>
          </p:txBody>
        </p:sp>
      </p:grpSp>
      <p:grpSp>
        <p:nvGrpSpPr>
          <p:cNvPr id="5" name="Group 56">
            <a:extLst>
              <a:ext uri="{FF2B5EF4-FFF2-40B4-BE49-F238E27FC236}">
                <a16:creationId xmlns:a16="http://schemas.microsoft.com/office/drawing/2014/main" id="{6A86BD8C-F9DB-4D20-AB08-7496BD862250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1752601"/>
            <a:ext cx="2495550" cy="2652713"/>
            <a:chOff x="3984" y="1104"/>
            <a:chExt cx="1572" cy="1671"/>
          </a:xfrm>
        </p:grpSpPr>
        <p:sp>
          <p:nvSpPr>
            <p:cNvPr id="18439" name="Text Box 43">
              <a:extLst>
                <a:ext uri="{FF2B5EF4-FFF2-40B4-BE49-F238E27FC236}">
                  <a16:creationId xmlns:a16="http://schemas.microsoft.com/office/drawing/2014/main" id="{295AD6BE-F520-49C9-8D7B-9C195EE05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104"/>
              <a:ext cx="1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>
                  <a:latin typeface="Times New Roman" panose="02020603050405020304" pitchFamily="18" charset="0"/>
                </a:rPr>
                <a:t>High dimensional space, </a:t>
              </a:r>
            </a:p>
            <a:p>
              <a:pPr eaLnBrk="1" hangingPunct="1"/>
              <a:r>
                <a:rPr lang="en-US" altLang="ru-RU">
                  <a:latin typeface="Times New Roman" panose="02020603050405020304" pitchFamily="18" charset="0"/>
                </a:rPr>
                <a:t>not as high as |V|</a:t>
              </a:r>
            </a:p>
          </p:txBody>
        </p:sp>
        <p:grpSp>
          <p:nvGrpSpPr>
            <p:cNvPr id="18440" name="Group 44">
              <a:extLst>
                <a:ext uri="{FF2B5EF4-FFF2-40B4-BE49-F238E27FC236}">
                  <a16:creationId xmlns:a16="http://schemas.microsoft.com/office/drawing/2014/main" id="{EE1DDC7A-C408-4CD1-809A-D9505C30D2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5" y="1575"/>
              <a:ext cx="1450" cy="1200"/>
              <a:chOff x="4153" y="1625"/>
              <a:chExt cx="1450" cy="1200"/>
            </a:xfrm>
          </p:grpSpPr>
          <p:sp>
            <p:nvSpPr>
              <p:cNvPr id="18441" name="Text Box 45">
                <a:extLst>
                  <a:ext uri="{FF2B5EF4-FFF2-40B4-BE49-F238E27FC236}">
                    <a16:creationId xmlns:a16="http://schemas.microsoft.com/office/drawing/2014/main" id="{D1A68EDB-68EE-4014-A103-06FC41D698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5" y="1779"/>
                <a:ext cx="39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sz="1400" i="1">
                    <a:latin typeface="Times New Roman" panose="02020603050405020304" pitchFamily="18" charset="0"/>
                  </a:rPr>
                  <a:t>SOUL</a:t>
                </a:r>
              </a:p>
            </p:txBody>
          </p:sp>
          <p:sp>
            <p:nvSpPr>
              <p:cNvPr id="18442" name="Text Box 46">
                <a:extLst>
                  <a:ext uri="{FF2B5EF4-FFF2-40B4-BE49-F238E27FC236}">
                    <a16:creationId xmlns:a16="http://schemas.microsoft.com/office/drawing/2014/main" id="{E9C7B819-02B6-42E3-881F-594EC8C0F0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10" y="2317"/>
                <a:ext cx="6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ru-RU" sz="1400" i="1">
                    <a:latin typeface="Times New Roman" panose="02020603050405020304" pitchFamily="18" charset="0"/>
                  </a:rPr>
                  <a:t>RESEARCH</a:t>
                </a:r>
              </a:p>
            </p:txBody>
          </p:sp>
          <p:grpSp>
            <p:nvGrpSpPr>
              <p:cNvPr id="18443" name="Group 47">
                <a:extLst>
                  <a:ext uri="{FF2B5EF4-FFF2-40B4-BE49-F238E27FC236}">
                    <a16:creationId xmlns:a16="http://schemas.microsoft.com/office/drawing/2014/main" id="{2F1FAA6B-59DF-4BA8-A2F8-9ED4495FA9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53" y="1625"/>
                <a:ext cx="1450" cy="1200"/>
                <a:chOff x="4153" y="1625"/>
                <a:chExt cx="1450" cy="1200"/>
              </a:xfrm>
            </p:grpSpPr>
            <p:sp>
              <p:nvSpPr>
                <p:cNvPr id="18444" name="Text Box 48">
                  <a:extLst>
                    <a:ext uri="{FF2B5EF4-FFF2-40B4-BE49-F238E27FC236}">
                      <a16:creationId xmlns:a16="http://schemas.microsoft.com/office/drawing/2014/main" id="{3B5293BB-CDF7-406B-AC87-5D1AD80CC6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70" y="1929"/>
                  <a:ext cx="39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ru-RU" sz="1400" i="1">
                      <a:latin typeface="Times New Roman" panose="02020603050405020304" pitchFamily="18" charset="0"/>
                    </a:rPr>
                    <a:t>LOVE</a:t>
                  </a:r>
                </a:p>
              </p:txBody>
            </p:sp>
            <p:sp>
              <p:nvSpPr>
                <p:cNvPr id="18445" name="Text Box 49">
                  <a:extLst>
                    <a:ext uri="{FF2B5EF4-FFF2-40B4-BE49-F238E27FC236}">
                      <a16:creationId xmlns:a16="http://schemas.microsoft.com/office/drawing/2014/main" id="{FA124402-6241-410D-8ECA-11BCCBFFFB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02" y="2546"/>
                  <a:ext cx="57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ru-RU" sz="1400" i="1">
                      <a:latin typeface="Times New Roman" panose="02020603050405020304" pitchFamily="18" charset="0"/>
                    </a:rPr>
                    <a:t>SCIENCE</a:t>
                  </a:r>
                </a:p>
              </p:txBody>
            </p:sp>
            <p:sp>
              <p:nvSpPr>
                <p:cNvPr id="18446" name="Rectangle 50">
                  <a:extLst>
                    <a:ext uri="{FF2B5EF4-FFF2-40B4-BE49-F238E27FC236}">
                      <a16:creationId xmlns:a16="http://schemas.microsoft.com/office/drawing/2014/main" id="{82C58345-ABDE-45AF-BFA3-7685532281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3" y="1625"/>
                  <a:ext cx="1450" cy="12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  <p:sp>
              <p:nvSpPr>
                <p:cNvPr id="18447" name="Oval 51">
                  <a:extLst>
                    <a:ext uri="{FF2B5EF4-FFF2-40B4-BE49-F238E27FC236}">
                      <a16:creationId xmlns:a16="http://schemas.microsoft.com/office/drawing/2014/main" id="{9998F7BE-8E60-4564-917E-34CC7AB0B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1" y="1900"/>
                  <a:ext cx="27" cy="2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  <p:sp>
              <p:nvSpPr>
                <p:cNvPr id="18448" name="Oval 52">
                  <a:extLst>
                    <a:ext uri="{FF2B5EF4-FFF2-40B4-BE49-F238E27FC236}">
                      <a16:creationId xmlns:a16="http://schemas.microsoft.com/office/drawing/2014/main" id="{E8126BA1-812B-4DEA-B93E-6B455ED016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90" y="1736"/>
                  <a:ext cx="28" cy="2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  <p:sp>
              <p:nvSpPr>
                <p:cNvPr id="18449" name="Oval 53">
                  <a:extLst>
                    <a:ext uri="{FF2B5EF4-FFF2-40B4-BE49-F238E27FC236}">
                      <a16:creationId xmlns:a16="http://schemas.microsoft.com/office/drawing/2014/main" id="{DA7E153F-7504-40D6-8769-E227A7D8E4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06" y="2289"/>
                  <a:ext cx="27" cy="2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  <p:sp>
              <p:nvSpPr>
                <p:cNvPr id="18450" name="Oval 54">
                  <a:extLst>
                    <a:ext uri="{FF2B5EF4-FFF2-40B4-BE49-F238E27FC236}">
                      <a16:creationId xmlns:a16="http://schemas.microsoft.com/office/drawing/2014/main" id="{E49F1716-154F-4276-8E86-FABB31956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9" y="2503"/>
                  <a:ext cx="28" cy="2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</p:grpSp>
        </p:grpSp>
      </p:grpSp>
      <p:sp>
        <p:nvSpPr>
          <p:cNvPr id="10295" name="Text Box 55">
            <a:extLst>
              <a:ext uri="{FF2B5EF4-FFF2-40B4-BE49-F238E27FC236}">
                <a16:creationId xmlns:a16="http://schemas.microsoft.com/office/drawing/2014/main" id="{226454BA-914A-43F3-9A1A-00DC699B1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5181601"/>
            <a:ext cx="6792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000">
                <a:latin typeface="Times New Roman" panose="02020603050405020304" pitchFamily="18" charset="0"/>
              </a:rPr>
              <a:t>EACH WORD IS A </a:t>
            </a:r>
            <a:r>
              <a:rPr lang="en-US" altLang="ru-RU" sz="2000" i="1">
                <a:latin typeface="Times New Roman" panose="02020603050405020304" pitchFamily="18" charset="0"/>
              </a:rPr>
              <a:t>SINGLE</a:t>
            </a:r>
            <a:r>
              <a:rPr lang="en-US" altLang="ru-RU" sz="2000">
                <a:latin typeface="Times New Roman" panose="02020603050405020304" pitchFamily="18" charset="0"/>
              </a:rPr>
              <a:t> POINT IN A SEMANTIC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3"/>
  <p:tag name="PICTUREFILESIZE" val="489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box{subject to } \alpha_i \geq 0, \sum_{i=1}^n \alpha_i y_i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295"/>
  <p:tag name="PICTUREFILESIZE" val="1808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&#10;\begin{document}&#10;\[&#10;\mbox{max. } W(\boldsymbol{\alpha}) = \sum_{i=1}^n \alpha_i - \frac 12 \sum_{i=1,j=1}^n \alpha_i \alpha_j y_i y_j &#10;\mathbf{x}_i^T \mathbf{x}_j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446"/>
  <p:tag name="PICTUREFILESIZE" val="3007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 = \sum_{i=1}^n \alpha_i y_i \mathbf{x}_i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139"/>
  <p:tag name="PICTUREFILESIZE" val="1028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athbf{w} = \sum_{j=1}^s \alpha_{t_j} y_{t_j} \mathbf{x}_{t_j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948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athbf{w}^T \mathbf{z} + b &#10;=&#10;\sum_{j=1}^s \alpha_{t_j} y_{t_j} \bigl( \mathbf{x}_{t_j}^T \mathbf{z} \bigr) + b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312"/>
  <p:tag name="PICTUREFILESIZE" val="1614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3"/>
  <p:tag name="PICTUREFILESIZE" val="489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2"/>
  <p:tag name="PICTUREFILESIZE" val="429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-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38"/>
  <p:tag name="PICTUREFILESIZE" val="463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89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3"/>
  <p:tag name="PICTUREFILESIZE" val="4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2"/>
  <p:tag name="PICTUREFILESIZE" val="429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22"/>
  <p:tag name="PICTUREFILESIZE" val="429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-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38"/>
  <p:tag name="PICTUREFILESIZE" val="46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89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xi_i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15"/>
  <p:tag name="PICTUREFILESIZE" val="142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mathbf{x}_i 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8"/>
  <p:tag name="PICTUREFILESIZE" val="126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mathbf{x}_j 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20"/>
  <p:tag name="PICTUREFILESIZE" val="133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xi_j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54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\[&#10;\begin{cases}&#10;\mathbf{w}^T \mathbf{x}_i + b \geq 1 - \xi_i    &amp; y_i = 1\\&#10;\mathbf{w}^T \mathbf{x}_i + b \leq -1 + \xi_i    &amp; y_i = -1\\&#10;\xi_i \geq 0 &amp; \forall i&#10;\end{cases}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81"/>
  <p:tag name="BOXFONT" val="10"/>
  <p:tag name="BOXWRAP" val="False"/>
  <p:tag name="WORKAROUNDTRANSPARENCYBUG" val="False"/>
  <p:tag name="BITMAPFORMAT" val="pngmono"/>
  <p:tag name="DEBUGINTERACTIVE" val="True"/>
  <p:tag name="ORIGWIDTH" val="301"/>
  <p:tag name="PICTUREFILESIZE" val="2818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Minimize $ \frac 12 || \mathbf{w} ||^2 + C \sum_{i=1}^n \xi_i $&#10;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81"/>
  <p:tag name="BOXFONT" val="10"/>
  <p:tag name="BOXWRAP" val="False"/>
  <p:tag name="WORKAROUNDTRANSPARENCYBUG" val="False"/>
  <p:tag name="BITMAPFORMAT" val="pngmono"/>
  <p:tag name="DEBUGINTERACTIVE" val="True"/>
  <p:tag name="ORIGWIDTH" val="279"/>
  <p:tag name="PICTUREFILESIZE" val="1399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 \mbox{subject to }&#10;y_i (\mathbf{w}^T \mathbf{x}_i + b) \geq 1 - \xi_i, \quad&#10;\xi_i \geq 0 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81"/>
  <p:tag name="BOXFONT" val="10"/>
  <p:tag name="BOXWRAP" val="False"/>
  <p:tag name="WORKAROUNDTRANSPARENCYBUG" val="False"/>
  <p:tag name="BITMAPFORMAT" val="pngmono"/>
  <p:tag name="DEBUGINTERACTIVE" val="True"/>
  <p:tag name="ORIGWIDTH" val="403"/>
  <p:tag name="PICTUREFILESIZE" val="1896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^T \mathbf{x} + b = -1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38"/>
  <p:tag name="PICTUREFILESIZE" val="463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 \frac 12 || \mathbf{w} ||^2 + C \sum_i \xi_i $&#10;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81"/>
  <p:tag name="BOXFONT" val="10"/>
  <p:tag name="BOXWRAP" val="False"/>
  <p:tag name="WORKAROUNDTRANSPARENCYBUG" val="False"/>
  <p:tag name="ALLOWFONTSUBSTITUTION" val="False"/>
  <p:tag name="BITMAPFORMAT" val="pngmono"/>
  <p:tag name="ORIGWIDTH" val="155"/>
  <p:tag name="PICTUREFILESIZE" val="833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&#10;\begin{document}&#10;\[&#10;\mbox{max. } W(\boldsymbol{\alpha}) = \sum_{i=1}^n \alpha_i - \frac 12 \sum_{i=1,j=1}^n \alpha_i \alpha_j y_i y_j &#10;\mathbf{x}_i^T \mathbf{x}_j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446"/>
  <p:tag name="PICTUREFILESIZE" val="3007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box{subject to } C \geq \alpha_i \geq 0, \sum_{i=1}^n \alpha_i y_i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339"/>
  <p:tag name="PICTUREFILESIZE" val="1999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athbf{w} = \sum_{j=1}^s \alpha_{t_j} y_{t_j} \mathbf{x}_{t_j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948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&#10;\begin{document}&#10;\[&#10;\mbox{max. } W(\boldsymbol{\alpha}) = \sum_{i=1}^n \alpha_i - \frac 12 \sum_{i=1,j=1}^n \alpha_i \alpha_j y_i y_j &#10;\mathbf{x}_i^T \mathbf{x}_j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446"/>
  <p:tag name="PICTUREFILESIZE" val="3007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box{subject to } C \geq \alpha_i \geq 0, \sum_{i=1}^n \alpha_i y_i =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339"/>
  <p:tag name="PICTUREFILESIZE" val="1999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K(\mathbf{x}_i, \mathbf{x}_j) = \phi(\mathbf{x}_i)^T \phi(\mathbf{x}_j)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81"/>
  <p:tag name="BOXFONT" val="10"/>
  <p:tag name="BOXWRAP" val="False"/>
  <p:tag name="WORKAROUNDTRANSPARENCYBUG" val="False"/>
  <p:tag name="ALLOWFONTSUBSTITUTION" val="False"/>
  <p:tag name="BITMAPFORMAT" val="pngmono"/>
  <p:tag name="ORIGWIDTH" val="233"/>
  <p:tag name="PICTUREFILESIZE" val="1373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$\phi( \bigl[\begin{smallmatrix} x_1 \\ x_2 \end{smallmatrix}\bigr]&#10;)=(1,\sqrt{2}x_1, \sqrt{2}x_2, x_1^2, x_2^2, \sqrt{2}x_1x_2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51"/>
  <p:tag name="BOXFONT" val="10"/>
  <p:tag name="BOXWRAP" val="False"/>
  <p:tag name="WORKAROUNDTRANSPARENCYBUG" val="False"/>
  <p:tag name="BITMAPFORMAT" val="pngmono"/>
  <p:tag name="DEBUGINTERACTIVE" val="True"/>
  <p:tag name="ORIGWIDTH" val="407"/>
  <p:tag name="PICTUREFILESIZE" val="2237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$&#10;K(\mathbf{x}, \mathbf{y}) =(1 + x_1y_1 + x_2 y_2)^2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66"/>
  <p:tag name="BOXFONT" val="10"/>
  <p:tag name="BOXWRAP" val="False"/>
  <p:tag name="WORKAROUNDTRANSPARENCYBUG" val="False"/>
  <p:tag name="BITMAPFORMAT" val="pngmono"/>
  <p:tag name="DEBUGINTERACTIVE" val="True"/>
  <p:tag name="ORIGWIDTH" val="290"/>
  <p:tag name="PICTUREFILESIZE" val="1372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\begin{align*}&#10;\langle \phi( \bigl[\begin{smallmatrix} x_1 \\ x_2 \end{smallmatrix}\bigr])&#10;, \phi( \bigl[\begin{smallmatrix} y_1 \\ y_2 \end{smallmatrix}\bigr])&#10;\rangle &amp;= (1 + x_1y_1 + x_2 y_2)^2&#10;\end{align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66"/>
  <p:tag name="BOXFONT" val="10"/>
  <p:tag name="BOXWRAP" val="False"/>
  <p:tag name="WORKAROUNDTRANSPARENCYBUG" val="False"/>
  <p:tag name="ALLOWFONTSUBSTITUTION" val="False"/>
  <p:tag name="BITMAPFORMAT" val="pngmono"/>
  <p:tag name="ORIGWIDTH" val="389"/>
  <p:tag name="PICTUREFILESIZE" val="2293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m = \frac{2}{||\mathbf{w}||}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92"/>
  <p:tag name="PICTUREFILESIZE" val="442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 K(\mathbf{x}, \mathbf{y}) = ( \mathbf{x}^T \mathbf{y} + 1)^d$&#10;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66"/>
  <p:tag name="BOXFONT" val="10"/>
  <p:tag name="BOXWRAP" val="False"/>
  <p:tag name="WORKAROUNDTRANSPARENCYBUG" val="False"/>
  <p:tag name="BITMAPFORMAT" val="pngmono"/>
  <p:tag name="DEBUGINTERACTIVE" val="True"/>
  <p:tag name="ORIGWIDTH" val="211"/>
  <p:tag name="PICTUREFILESIZE" val="994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 K(\mathbf{x}, \mathbf{y}) = &#10;\exp\bigl(-|| \mathbf{x} - \mathbf{y} ||^2 / (2\sigma^2) \bigr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66"/>
  <p:tag name="BOXFONT" val="10"/>
  <p:tag name="BOXWRAP" val="False"/>
  <p:tag name="WORKAROUNDTRANSPARENCYBUG" val="False"/>
  <p:tag name="BITMAPFORMAT" val="pngmono"/>
  <p:tag name="DEBUGINTERACTIVE" val="True"/>
  <p:tag name="ORIGWIDTH" val="322"/>
  <p:tag name="PICTUREFILESIZE" val="1658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 K(\mathbf{x}, \mathbf{y}) = &#10;\tanh(\kappa \mathbf{x}^T \mathbf{y} + \theta 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66"/>
  <p:tag name="BOXFONT" val="10"/>
  <p:tag name="BOXWRAP" val="False"/>
  <p:tag name="WORKAROUNDTRANSPARENCYBUG" val="False"/>
  <p:tag name="BITMAPFORMAT" val="pngmono"/>
  <p:tag name="DEBUGINTERACTIVE" val="True"/>
  <p:tag name="ORIGWIDTH" val="255"/>
  <p:tag name="PICTUREFILESIZE" val="1258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\[ y = \text{sign} \bigl( \sin( \alpha x ) \bigr) \] 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11"/>
  <p:tag name="BOXFONT" val="10"/>
  <p:tag name="BOXWRAP" val="False"/>
  <p:tag name="WORKAROUNDTRANSPARENCYBUG" val="False"/>
  <p:tag name="ALLOWFONTSUBSTITUTION" val="False"/>
  <p:tag name="BITMAPFORMAT" val="pngmono"/>
  <p:tag name="ORIGWIDTH" val="172"/>
  <p:tag name="PICTUREFILESIZE" val="10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w}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89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 y_i ( \mathbf{w}^T \mathbf{x}_i + b) \geq 1, \qquad \forall i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241"/>
  <p:tag name="PICTUREFILESIZE" val="1088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box{Minimize } \frac 12 ||\mathbf{w}||^2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161"/>
  <p:tag name="PICTUREFILESIZE" val="836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box{ subject to } y_i ( \mathbf{w}^T \mathbf{x}_i + b) \geq 1 \qquad \forall i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BITMAPFORMAT" val="pngmono"/>
  <p:tag name="DEBUGINTERACTIVE" val="True"/>
  <p:tag name="ORIGWIDTH" val="340"/>
  <p:tag name="PICTUREFILESIZE" val="157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cal{L} = \frac 12 ||\mathbf{w}||^2 - &#10;\sum_i \alpha_i \left( y_i(\mathbf{w}^T \mathbf{x}_i + b ) - 1 \right)&#10;\qquad \quad&#10;\alpha_i \geq 0 \quad \forall i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06"/>
  <p:tag name="BOXFONT" val="10"/>
  <p:tag name="BOXWRAP" val="False"/>
  <p:tag name="WORKAROUNDTRANSPARENCYBUG" val="False"/>
  <p:tag name="ALLOWFONTSUBSTITUTION" val="False"/>
  <p:tag name="BITMAPFORMAT" val="pngmono"/>
  <p:tag name="ORIGWIDTH" val="543"/>
  <p:tag name="PICTUREFILESIZE" val="27394"/>
</p:tagLst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125</TotalTime>
  <Words>2857</Words>
  <Application>Microsoft Office PowerPoint</Application>
  <PresentationFormat>Широкоэкранный</PresentationFormat>
  <Paragraphs>537</Paragraphs>
  <Slides>47</Slides>
  <Notes>39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9" baseType="lpstr">
      <vt:lpstr>Arial</vt:lpstr>
      <vt:lpstr>Calibri</vt:lpstr>
      <vt:lpstr>Franklin Gothic Book</vt:lpstr>
      <vt:lpstr>Lucida Sans</vt:lpstr>
      <vt:lpstr>Perpetua</vt:lpstr>
      <vt:lpstr>Symbol</vt:lpstr>
      <vt:lpstr>Tahoma</vt:lpstr>
      <vt:lpstr>Times New Roman</vt:lpstr>
      <vt:lpstr>Verdana</vt:lpstr>
      <vt:lpstr>Wingdings</vt:lpstr>
      <vt:lpstr>Wingdings 2</vt:lpstr>
      <vt:lpstr>Уголки</vt:lpstr>
      <vt:lpstr>The lecture 12</vt:lpstr>
      <vt:lpstr>Text CATEGORIZATION / CLASSIFICATION</vt:lpstr>
      <vt:lpstr>Text Classification </vt:lpstr>
      <vt:lpstr>A GRAPHICAL VIEW OF TEXT CLASSIFICATION</vt:lpstr>
      <vt:lpstr>Text Classification Applications</vt:lpstr>
      <vt:lpstr>Text Classification Applications</vt:lpstr>
      <vt:lpstr>What is so special about text?</vt:lpstr>
      <vt:lpstr>Where we need?</vt:lpstr>
      <vt:lpstr>Latent Semantic Analysis</vt:lpstr>
      <vt:lpstr>EXAMPLES OF TEXT Classification</vt:lpstr>
      <vt:lpstr>Text Classification: Problem Definition</vt:lpstr>
      <vt:lpstr>Methods (1)</vt:lpstr>
      <vt:lpstr>Methods (2)</vt:lpstr>
      <vt:lpstr>Support  Vector Machine</vt:lpstr>
      <vt:lpstr>What is a Good Decision Boundary?</vt:lpstr>
      <vt:lpstr>Examples of Bad Decision Boundaries</vt:lpstr>
      <vt:lpstr>Large-margin Decision Boundary</vt:lpstr>
      <vt:lpstr>Finding the Decision Boundary</vt:lpstr>
      <vt:lpstr>The Dual Problem</vt:lpstr>
      <vt:lpstr>KTT Condition</vt:lpstr>
      <vt:lpstr>Characteristics of the Solution</vt:lpstr>
      <vt:lpstr>A Geometrical Interpretation</vt:lpstr>
      <vt:lpstr>Non-linearly Separable Problems</vt:lpstr>
      <vt:lpstr>Soft Margin Hyperplane</vt:lpstr>
      <vt:lpstr>The Optimization Problem</vt:lpstr>
      <vt:lpstr>Extension to Non-linear Decision Boundary</vt:lpstr>
      <vt:lpstr>Transforming the Data</vt:lpstr>
      <vt:lpstr>The Kernel Trick</vt:lpstr>
      <vt:lpstr>An Example for f(.) and K(.,.)</vt:lpstr>
      <vt:lpstr>Kernel Functions</vt:lpstr>
      <vt:lpstr>Examples of Kernel Functions</vt:lpstr>
      <vt:lpstr>Why SVM Works?</vt:lpstr>
      <vt:lpstr>Why SVM Works?</vt:lpstr>
      <vt:lpstr>Choosing the Kernel Function</vt:lpstr>
      <vt:lpstr>Strengths and Weaknesses of SVM</vt:lpstr>
      <vt:lpstr>Summary: Steps for Classification</vt:lpstr>
      <vt:lpstr>Text Categorization</vt:lpstr>
      <vt:lpstr>Multi-Class SVM Classification</vt:lpstr>
      <vt:lpstr>1-vs-rest </vt:lpstr>
      <vt:lpstr>1-vs-1</vt:lpstr>
      <vt:lpstr>Error Correcting Output Coding</vt:lpstr>
      <vt:lpstr>K-class SVM</vt:lpstr>
      <vt:lpstr>Multi-label SVM Classification</vt:lpstr>
      <vt:lpstr>Whole-vs-part</vt:lpstr>
      <vt:lpstr>Share concepts: Training</vt:lpstr>
      <vt:lpstr>Share concepts: Test</vt:lpstr>
      <vt:lpstr>Evaluation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Карюкин Владислав</dc:creator>
  <cp:lastModifiedBy>Карюкин Владислав</cp:lastModifiedBy>
  <cp:revision>5</cp:revision>
  <dcterms:created xsi:type="dcterms:W3CDTF">2020-11-11T06:53:49Z</dcterms:created>
  <dcterms:modified xsi:type="dcterms:W3CDTF">2020-11-11T08:58:58Z</dcterms:modified>
</cp:coreProperties>
</file>